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  <p:sldMasterId id="2147483699" r:id="rId4"/>
  </p:sldMasterIdLst>
  <p:notesMasterIdLst>
    <p:notesMasterId r:id="rId42"/>
  </p:notesMasterIdLst>
  <p:sldIdLst>
    <p:sldId id="256" r:id="rId5"/>
    <p:sldId id="313" r:id="rId6"/>
    <p:sldId id="258" r:id="rId7"/>
    <p:sldId id="259" r:id="rId8"/>
    <p:sldId id="262" r:id="rId9"/>
    <p:sldId id="314" r:id="rId10"/>
    <p:sldId id="316" r:id="rId11"/>
    <p:sldId id="317" r:id="rId12"/>
    <p:sldId id="318" r:id="rId13"/>
    <p:sldId id="319" r:id="rId14"/>
    <p:sldId id="315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311" r:id="rId24"/>
    <p:sldId id="296" r:id="rId25"/>
    <p:sldId id="297" r:id="rId26"/>
    <p:sldId id="302" r:id="rId27"/>
    <p:sldId id="303" r:id="rId28"/>
    <p:sldId id="310" r:id="rId29"/>
    <p:sldId id="305" r:id="rId30"/>
    <p:sldId id="306" r:id="rId31"/>
    <p:sldId id="307" r:id="rId32"/>
    <p:sldId id="308" r:id="rId33"/>
    <p:sldId id="309" r:id="rId34"/>
    <p:sldId id="320" r:id="rId35"/>
    <p:sldId id="298" r:id="rId36"/>
    <p:sldId id="282" r:id="rId37"/>
    <p:sldId id="299" r:id="rId38"/>
    <p:sldId id="300" r:id="rId39"/>
    <p:sldId id="301" r:id="rId40"/>
    <p:sldId id="284" r:id="rId4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99FF"/>
    <a:srgbClr val="00FF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8" autoAdjust="0"/>
  </p:normalViewPr>
  <p:slideViewPr>
    <p:cSldViewPr>
      <p:cViewPr varScale="1">
        <p:scale>
          <a:sx n="84" d="100"/>
          <a:sy n="84" d="100"/>
        </p:scale>
        <p:origin x="-10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B92AC-A20E-4BFB-910A-7638A9B8C52B}" type="datetimeFigureOut">
              <a:rPr lang="uk-UA" smtClean="0"/>
              <a:pPr/>
              <a:t>18.12.2014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38003-4874-47EC-98B7-7BA1C07CD3C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42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F601D-6DC2-4E40-8349-E0C69161ACB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6603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93FF1-58F4-474E-95E8-843F64E5EDB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9690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95FBC-483E-47A9-B63E-4E4924FEA8F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8333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A0E5D-71BB-4F09-8F52-491950C2AE57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55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95A55-6434-474C-AAF7-B5A1C4049C1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69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8F60B-B59A-4FCE-8B86-4D636BC861E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59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E774C-CDA4-4365-992D-799268C03314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4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EF78C-FEC8-4078-98C8-00C68CFFF50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BA339-DE68-49A0-AC11-072E9F6EE9FE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80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F6944-A395-4BD7-B24E-49266FCA211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81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F48A7-310B-44F2-AC10-7E333CDB51C3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6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84ADE-0406-4F38-B9D9-8C10F2A3143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4283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92179-4054-4976-B456-151C63E795B8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49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61809-6719-4C25-AA89-A71437ED2AB7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7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F02F6-6EED-418D-87E9-7C326C80F6E5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98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B5E083-71B9-4502-A85C-5F6B9577A9DE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10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A0E5D-71BB-4F09-8F52-491950C2AE57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29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95A55-6434-474C-AAF7-B5A1C4049C1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0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8F60B-B59A-4FCE-8B86-4D636BC861E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56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E774C-CDA4-4365-992D-799268C03314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46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EF78C-FEC8-4078-98C8-00C68CFFF50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8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BA339-DE68-49A0-AC11-072E9F6EE9FE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8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CCCC6-80F0-425B-AE61-A1A42A252A3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70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F6944-A395-4BD7-B24E-49266FCA211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99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F48A7-310B-44F2-AC10-7E333CDB51C3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89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92179-4054-4976-B456-151C63E795B8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21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61809-6719-4C25-AA89-A71437ED2AB7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52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F02F6-6EED-418D-87E9-7C326C80F6E5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88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B5E083-71B9-4502-A85C-5F6B9577A9DE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71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A0E5D-71BB-4F09-8F52-491950C2AE57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91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95A55-6434-474C-AAF7-B5A1C4049C1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419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8F60B-B59A-4FCE-8B86-4D636BC861E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64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E774C-CDA4-4365-992D-799268C03314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8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C4542-8F89-4EB4-A553-84F7D552D37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98005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EF78C-FEC8-4078-98C8-00C68CFFF50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69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BA339-DE68-49A0-AC11-072E9F6EE9FE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79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F6944-A395-4BD7-B24E-49266FCA211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45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F48A7-310B-44F2-AC10-7E333CDB51C3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377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92179-4054-4976-B456-151C63E795B8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84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61809-6719-4C25-AA89-A71437ED2AB7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27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F02F6-6EED-418D-87E9-7C326C80F6E5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77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B5E083-71B9-4502-A85C-5F6B9577A9DE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7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EF0DE-E4FE-4C63-86B6-57CC12B4F3A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3025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DF7D2-E101-4424-B58C-5A14D8DACF2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337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14B87-425E-4B7B-9228-97878782639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4789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D2E61-C816-4ECA-B2F7-CD239E3F005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4327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8B3A4-C5E0-4CB8-801D-3023A2648E2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529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F9EB076-811D-48D3-A3DE-C9E9B5665EC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96B39FB2-09DE-4086-BAC9-5A1A16FB971E}" type="slidenum">
              <a:rPr lang="ru-RU" altLang="uk-UA">
                <a:solidFill>
                  <a:srgbClr val="000000"/>
                </a:solidFill>
              </a:rPr>
              <a:pPr eaLnBrk="1" hangingPunct="1"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0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96B39FB2-09DE-4086-BAC9-5A1A16FB971E}" type="slidenum">
              <a:rPr lang="ru-RU" altLang="uk-UA">
                <a:solidFill>
                  <a:srgbClr val="000000"/>
                </a:solidFill>
              </a:rPr>
              <a:pPr eaLnBrk="1" hangingPunct="1"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9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96B39FB2-09DE-4086-BAC9-5A1A16FB971E}" type="slidenum">
              <a:rPr lang="ru-RU" altLang="uk-UA">
                <a:solidFill>
                  <a:srgbClr val="000000"/>
                </a:solidFill>
              </a:rPr>
              <a:pPr eaLnBrk="1" hangingPunct="1"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8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9.jpeg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275" y="0"/>
            <a:ext cx="5113338" cy="6858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uk-UA" altLang="uk-UA" sz="1800" i="1" dirty="0" err="1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uk-UA" altLang="uk-UA" i="1" dirty="0" err="1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Вчитель</a:t>
            </a:r>
            <a:r>
              <a:rPr lang="uk-UA" altLang="uk-UA" i="1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повинен постачати дитині квіти, з яких вона могла б добувати матеріал для меду, але перероблювати його дитина повинна </a:t>
            </a:r>
            <a:r>
              <a:rPr lang="uk-UA" altLang="uk-UA" i="1" dirty="0" err="1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сама”</a:t>
            </a:r>
            <a:r>
              <a:rPr lang="uk-UA" altLang="uk-UA" sz="1800" i="1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uk-UA" altLang="uk-UA" sz="1800" i="1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altLang="uk-UA" sz="18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		</a:t>
            </a:r>
            <a:r>
              <a:rPr lang="uk-UA" altLang="uk-UA" sz="20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Монтень</a:t>
            </a:r>
            <a:endParaRPr lang="uk-UA" altLang="uk-UA" sz="2000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altLang="uk-UA" sz="2000" dirty="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altLang="uk-UA" sz="2000" dirty="0" smtClean="0"/>
              <a:t>          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altLang="uk-UA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              </a:t>
            </a:r>
            <a:r>
              <a:rPr lang="uk-UA" altLang="uk-UA" sz="3000" b="1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З досвіду роботи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altLang="uk-UA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Бондаренко Ольги Леонідівни,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altLang="uk-UA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вчителя хімії, вчителя методиста загальноосвітньої середньої школи </a:t>
            </a:r>
            <a:r>
              <a:rPr lang="en-US" altLang="uk-UA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I-III </a:t>
            </a:r>
            <a:r>
              <a:rPr lang="ru-RU" altLang="uk-UA" sz="28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ступеня</a:t>
            </a:r>
            <a:r>
              <a:rPr lang="ru-RU" altLang="uk-UA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№67 Солом</a:t>
            </a:r>
            <a:r>
              <a:rPr lang="en-US" altLang="uk-UA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uk-UA" altLang="uk-UA" sz="28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янського</a:t>
            </a:r>
            <a:r>
              <a:rPr lang="uk-UA" altLang="uk-UA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району </a:t>
            </a:r>
            <a:r>
              <a:rPr lang="uk-UA" altLang="uk-UA" sz="28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м.Києва</a:t>
            </a:r>
            <a:endParaRPr lang="ru-RU" altLang="uk-UA" sz="2800" b="1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uk-UA" altLang="uk-UA" sz="2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6147" name="Picture 5" descr="IMG_38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28543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691063" cy="1143000"/>
          </a:xfrm>
        </p:spPr>
        <p:txBody>
          <a:bodyPr/>
          <a:lstStyle/>
          <a:p>
            <a:r>
              <a:rPr lang="uk-UA" altLang="uk-UA" sz="3200" b="1" i="1" dirty="0" smtClean="0">
                <a:solidFill>
                  <a:schemeClr val="accent2"/>
                </a:solidFill>
              </a:rPr>
              <a:t>Інтегрований урок хімія – фізика</a:t>
            </a:r>
            <a:endParaRPr lang="ru-RU" altLang="uk-UA" sz="3200" b="1" i="1" dirty="0">
              <a:solidFill>
                <a:schemeClr val="accent2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" y="1981200"/>
            <a:ext cx="2209800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“Ідеальні</a:t>
            </a:r>
            <a:r>
              <a:rPr kumimoji="0" lang="uk-UA" alt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altLang="uk-UA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ліки”</a:t>
            </a:r>
            <a:endParaRPr kumimoji="0" lang="ru-RU" altLang="uk-UA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100_777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2590800"/>
            <a:ext cx="3886200" cy="3657600"/>
          </a:xfrm>
          <a:prstGeom prst="rect">
            <a:avLst/>
          </a:prstGeom>
        </p:spPr>
      </p:pic>
      <p:pic>
        <p:nvPicPr>
          <p:cNvPr id="15" name="Рисунок 14" descr="100_777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0"/>
            <a:ext cx="3581400" cy="3254247"/>
          </a:xfrm>
          <a:prstGeom prst="rect">
            <a:avLst/>
          </a:prstGeom>
        </p:spPr>
      </p:pic>
      <p:pic>
        <p:nvPicPr>
          <p:cNvPr id="16" name="Рисунок 15" descr="100_776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0400"/>
            <a:ext cx="3733800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uk-UA" altLang="uk-UA" smtClean="0">
                <a:solidFill>
                  <a:srgbClr val="99CCFF"/>
                </a:solidFill>
              </a:rPr>
              <a:t>Позакласна робота</a:t>
            </a:r>
            <a:endParaRPr lang="ru-RU" altLang="uk-UA" smtClean="0">
              <a:solidFill>
                <a:srgbClr val="99CCFF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uk-UA" altLang="uk-UA" dirty="0" smtClean="0"/>
          </a:p>
          <a:p>
            <a:pPr eaLnBrk="1" hangingPunct="1">
              <a:buFontTx/>
              <a:buNone/>
            </a:pPr>
            <a:r>
              <a:rPr lang="uk-UA" altLang="uk-UA" dirty="0" smtClean="0"/>
              <a:t>Проведення тематичних тижнів:</a:t>
            </a:r>
          </a:p>
          <a:p>
            <a:pPr eaLnBrk="1" hangingPunct="1">
              <a:buFontTx/>
              <a:buNone/>
            </a:pPr>
            <a:endParaRPr lang="uk-UA" altLang="uk-UA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uk-UA" altLang="uk-UA" dirty="0" smtClean="0"/>
              <a:t>“Хімія в побуті”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uk-UA" altLang="uk-UA" dirty="0" smtClean="0"/>
              <a:t>“Хімія та екологія”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uk-UA" altLang="uk-UA" dirty="0" smtClean="0"/>
              <a:t>“Видатні відкриття в області хімії”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uk-UA" dirty="0" smtClean="0"/>
              <a:t>“</a:t>
            </a:r>
            <a:r>
              <a:rPr lang="uk-UA" altLang="uk-UA" dirty="0" smtClean="0"/>
              <a:t>Енергоефективна школа</a:t>
            </a:r>
            <a:r>
              <a:rPr lang="en-US" altLang="uk-UA" dirty="0" smtClean="0"/>
              <a:t>”</a:t>
            </a:r>
            <a:endParaRPr lang="uk-UA" altLang="uk-UA" dirty="0" smtClean="0"/>
          </a:p>
          <a:p>
            <a:pPr eaLnBrk="1" hangingPunct="1">
              <a:buFontTx/>
              <a:buNone/>
            </a:pPr>
            <a:endParaRPr lang="ru-RU" altLang="uk-UA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DSC_015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725" cy="469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7" name="Picture 5" descr="DSC_015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425" y="3408363"/>
            <a:ext cx="4600575" cy="344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292725" y="260350"/>
            <a:ext cx="38512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uk-UA" altLang="uk-UA" sz="2800" b="1" i="1">
                <a:solidFill>
                  <a:srgbClr val="660033"/>
                </a:solidFill>
              </a:rPr>
              <a:t>Проект “Енергоефективна</a:t>
            </a:r>
          </a:p>
          <a:p>
            <a:pPr algn="ctr" eaLnBrk="1" hangingPunct="1"/>
            <a:r>
              <a:rPr lang="uk-UA" altLang="uk-UA" sz="2800" b="1" i="1">
                <a:solidFill>
                  <a:srgbClr val="660033"/>
                </a:solidFill>
              </a:rPr>
              <a:t> школа”</a:t>
            </a:r>
            <a:endParaRPr lang="ru-RU" altLang="uk-UA" sz="2800" b="1" i="1">
              <a:solidFill>
                <a:srgbClr val="660033"/>
              </a:solidFill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31775" y="4981575"/>
            <a:ext cx="43037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uk-UA" altLang="uk-UA" sz="2800" b="1" i="1">
                <a:solidFill>
                  <a:srgbClr val="660033"/>
                </a:solidFill>
              </a:rPr>
              <a:t>Байка</a:t>
            </a:r>
          </a:p>
          <a:p>
            <a:pPr algn="ctr" eaLnBrk="1" hangingPunct="1"/>
            <a:r>
              <a:rPr lang="uk-UA" altLang="uk-UA" sz="2800" b="1" i="1">
                <a:solidFill>
                  <a:srgbClr val="660033"/>
                </a:solidFill>
              </a:rPr>
              <a:t> “Ведмідь-халтурщик”</a:t>
            </a:r>
            <a:endParaRPr lang="ru-RU" altLang="uk-UA" sz="2800" b="1" i="1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0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00_806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4500563" cy="357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100_80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284538"/>
            <a:ext cx="4643437" cy="357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100_805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-1"/>
            <a:ext cx="4427984" cy="3317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16013" y="476250"/>
            <a:ext cx="2576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uk-UA" altLang="uk-UA" sz="2800" b="1" i="1">
                <a:solidFill>
                  <a:srgbClr val="660033"/>
                </a:solidFill>
              </a:rPr>
              <a:t>Конференція</a:t>
            </a:r>
            <a:endParaRPr lang="ru-RU" altLang="uk-UA" sz="2800" b="1" i="1">
              <a:solidFill>
                <a:srgbClr val="660033"/>
              </a:solidFill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11188" y="1484313"/>
            <a:ext cx="3889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uk-UA" altLang="uk-UA" sz="3200" b="1" i="1">
                <a:solidFill>
                  <a:srgbClr val="660033"/>
                </a:solidFill>
              </a:rPr>
              <a:t>“Збережемо енергію    разом”</a:t>
            </a:r>
            <a:endParaRPr lang="ru-RU" altLang="uk-UA" sz="3200" b="1" i="1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SC_014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2" y="3321745"/>
            <a:ext cx="4751958" cy="3511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DSC_014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561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84213" y="476250"/>
            <a:ext cx="311626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uk-UA" altLang="uk-UA" sz="3200" b="1" i="1">
                <a:solidFill>
                  <a:srgbClr val="660033"/>
                </a:solidFill>
              </a:rPr>
              <a:t>Усний журнал</a:t>
            </a:r>
          </a:p>
          <a:p>
            <a:pPr eaLnBrk="1" hangingPunct="1"/>
            <a:r>
              <a:rPr lang="uk-UA" altLang="uk-UA" sz="3200" b="1" i="1">
                <a:solidFill>
                  <a:srgbClr val="660033"/>
                </a:solidFill>
              </a:rPr>
              <a:t>“100 років М.М.Амосову”</a:t>
            </a:r>
            <a:r>
              <a:rPr lang="uk-UA" altLang="uk-UA">
                <a:solidFill>
                  <a:srgbClr val="000000"/>
                </a:solidFill>
              </a:rPr>
              <a:t> </a:t>
            </a:r>
            <a:endParaRPr lang="ru-RU" altLang="uk-UA">
              <a:solidFill>
                <a:srgbClr val="000000"/>
              </a:solidFill>
            </a:endParaRPr>
          </a:p>
        </p:txBody>
      </p:sp>
      <p:pic>
        <p:nvPicPr>
          <p:cNvPr id="16393" name="Picture 9" descr="DSC_00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357563"/>
            <a:ext cx="4356100" cy="350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74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DSC_005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3284538"/>
            <a:ext cx="4140200" cy="357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5" descr="DSC_005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7" name="Picture 7" descr="DSC_005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447675" y="3492500"/>
            <a:ext cx="441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uk-UA" altLang="uk-UA" sz="3200" b="1" i="1">
                <a:solidFill>
                  <a:srgbClr val="660033"/>
                </a:solidFill>
              </a:rPr>
              <a:t>Тематичний проект</a:t>
            </a:r>
            <a:endParaRPr lang="ru-RU" altLang="uk-UA" sz="3200" b="1" i="1">
              <a:solidFill>
                <a:srgbClr val="660033"/>
              </a:solidFill>
            </a:endParaRPr>
          </a:p>
        </p:txBody>
      </p:sp>
      <p:pic>
        <p:nvPicPr>
          <p:cNvPr id="56329" name="Picture 9" descr="imgpreview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4508500"/>
            <a:ext cx="2555875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7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DSC_006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9" name="Picture 5" descr="DSC_006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56100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DSC_006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19500"/>
            <a:ext cx="4427538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4932363" y="3644900"/>
            <a:ext cx="32178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uk-UA" altLang="uk-UA" sz="3200" b="1" i="1">
                <a:solidFill>
                  <a:srgbClr val="660033"/>
                </a:solidFill>
              </a:rPr>
              <a:t>Тематичний проект</a:t>
            </a:r>
            <a:endParaRPr lang="ru-RU" altLang="uk-UA" sz="3200" b="1" i="1">
              <a:solidFill>
                <a:srgbClr val="660033"/>
              </a:solidFill>
            </a:endParaRPr>
          </a:p>
        </p:txBody>
      </p:sp>
      <p:pic>
        <p:nvPicPr>
          <p:cNvPr id="57353" name="Picture 9" descr="imgpreview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878388"/>
            <a:ext cx="2555875" cy="1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68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691063" cy="1143000"/>
          </a:xfrm>
        </p:spPr>
        <p:txBody>
          <a:bodyPr/>
          <a:lstStyle/>
          <a:p>
            <a:r>
              <a:rPr lang="uk-UA" altLang="uk-UA" sz="3200" b="1" i="1" dirty="0" err="1">
                <a:solidFill>
                  <a:schemeClr val="accent2"/>
                </a:solidFill>
              </a:rPr>
              <a:t>“Дива</a:t>
            </a:r>
            <a:r>
              <a:rPr lang="uk-UA" altLang="uk-UA" sz="3200" b="1" i="1" dirty="0">
                <a:solidFill>
                  <a:schemeClr val="accent2"/>
                </a:solidFill>
              </a:rPr>
              <a:t> своїми </a:t>
            </a:r>
            <a:r>
              <a:rPr lang="uk-UA" altLang="uk-UA" sz="3200" b="1" i="1" dirty="0" err="1">
                <a:solidFill>
                  <a:schemeClr val="accent2"/>
                </a:solidFill>
              </a:rPr>
              <a:t>руками”</a:t>
            </a:r>
            <a:endParaRPr lang="ru-RU" altLang="uk-UA" sz="3200" b="1" i="1" dirty="0">
              <a:solidFill>
                <a:schemeClr val="accent2"/>
              </a:solidFill>
            </a:endParaRPr>
          </a:p>
        </p:txBody>
      </p:sp>
      <p:pic>
        <p:nvPicPr>
          <p:cNvPr id="7172" name="Picture 4" descr="DSC010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341438"/>
            <a:ext cx="4779963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SC0099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2388"/>
            <a:ext cx="3995738" cy="29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DSC0102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imgpreview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5013325"/>
            <a:ext cx="2200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6" name="WordArt 18"/>
          <p:cNvSpPr>
            <a:spLocks noChangeArrowheads="1" noChangeShapeType="1" noTextEdit="1"/>
          </p:cNvSpPr>
          <p:nvPr/>
        </p:nvSpPr>
        <p:spPr bwMode="auto">
          <a:xfrm rot="5400000">
            <a:off x="-97631" y="2194719"/>
            <a:ext cx="2519363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/>
            <a:r>
              <a:rPr lang="uk-UA" sz="36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Цікава</a:t>
            </a:r>
          </a:p>
        </p:txBody>
      </p:sp>
      <p:sp>
        <p:nvSpPr>
          <p:cNvPr id="7191" name="WordArt 23"/>
          <p:cNvSpPr>
            <a:spLocks noChangeArrowheads="1" noChangeShapeType="1" noTextEdit="1"/>
          </p:cNvSpPr>
          <p:nvPr/>
        </p:nvSpPr>
        <p:spPr bwMode="auto">
          <a:xfrm rot="5400000">
            <a:off x="6940551" y="4876800"/>
            <a:ext cx="2266950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/>
            <a:r>
              <a:rPr lang="uk-UA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хімія</a:t>
            </a:r>
          </a:p>
        </p:txBody>
      </p:sp>
    </p:spTree>
    <p:extLst>
      <p:ext uri="{BB962C8B-B14F-4D97-AF65-F5344CB8AC3E}">
        <p14:creationId xmlns:p14="http://schemas.microsoft.com/office/powerpoint/2010/main" val="27816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SC010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1275" cy="37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SC010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3711575"/>
            <a:ext cx="4752975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SC0104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211638" cy="37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imgpreview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2200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6" name="WordArt 24"/>
          <p:cNvSpPr>
            <a:spLocks noChangeArrowheads="1" noChangeShapeType="1" noTextEdit="1"/>
          </p:cNvSpPr>
          <p:nvPr/>
        </p:nvSpPr>
        <p:spPr bwMode="auto">
          <a:xfrm rot="5400000">
            <a:off x="2686050" y="1570038"/>
            <a:ext cx="3411537" cy="5032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/>
            <a:r>
              <a:rPr lang="uk-UA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Цікава</a:t>
            </a:r>
          </a:p>
        </p:txBody>
      </p:sp>
      <p:sp>
        <p:nvSpPr>
          <p:cNvPr id="8217" name="WordArt 25"/>
          <p:cNvSpPr>
            <a:spLocks noChangeArrowheads="1" noChangeShapeType="1" noTextEdit="1"/>
          </p:cNvSpPr>
          <p:nvPr/>
        </p:nvSpPr>
        <p:spPr bwMode="auto">
          <a:xfrm rot="5400000">
            <a:off x="6940551" y="4876800"/>
            <a:ext cx="2266950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/>
            <a:r>
              <a:rPr lang="uk-UA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хімія</a:t>
            </a:r>
          </a:p>
        </p:txBody>
      </p:sp>
      <p:pic>
        <p:nvPicPr>
          <p:cNvPr id="8218" name="Picture 26" descr="imgpreview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2200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96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uk-UA" altLang="uk-UA" sz="2800" b="1" i="1">
                <a:solidFill>
                  <a:schemeClr val="accent2"/>
                </a:solidFill>
              </a:rPr>
              <a:t>Постійно діюча виставка</a:t>
            </a:r>
            <a:br>
              <a:rPr lang="uk-UA" altLang="uk-UA" sz="2800" b="1" i="1">
                <a:solidFill>
                  <a:schemeClr val="accent2"/>
                </a:solidFill>
              </a:rPr>
            </a:br>
            <a:r>
              <a:rPr lang="uk-UA" altLang="uk-UA" sz="2800" b="1" i="1">
                <a:solidFill>
                  <a:schemeClr val="accent2"/>
                </a:solidFill>
              </a:rPr>
              <a:t>“Вирощуємо кристали”</a:t>
            </a:r>
            <a:endParaRPr lang="ru-RU" altLang="uk-UA" sz="2800" b="1" i="1">
              <a:solidFill>
                <a:schemeClr val="accent2"/>
              </a:solidFill>
            </a:endParaRPr>
          </a:p>
        </p:txBody>
      </p:sp>
      <p:pic>
        <p:nvPicPr>
          <p:cNvPr id="9220" name="Picture 4" descr="DSC008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561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SC008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141663"/>
            <a:ext cx="4356100" cy="37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SC0098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4249738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gpreview (1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4868863"/>
            <a:ext cx="2200275" cy="164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44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i="1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Життєве кредо:</a:t>
            </a:r>
            <a:endParaRPr lang="ru-RU" sz="4000" i="1" smtClean="0">
              <a:solidFill>
                <a:srgbClr val="6699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616575"/>
          </a:xfrm>
        </p:spPr>
        <p:txBody>
          <a:bodyPr/>
          <a:lstStyle/>
          <a:p>
            <a:pPr eaLnBrk="1" hangingPunct="1">
              <a:buFont typeface="Wingdings" pitchFamily="2" charset="2"/>
              <a:buChar char="¯"/>
            </a:pPr>
            <a:r>
              <a:rPr lang="uk-UA" smtClean="0"/>
              <a:t>Не зашкодь</a:t>
            </a:r>
          </a:p>
          <a:p>
            <a:pPr eaLnBrk="1" hangingPunct="1">
              <a:buFont typeface="Wingdings" pitchFamily="2" charset="2"/>
              <a:buChar char="¯"/>
            </a:pPr>
            <a:endParaRPr lang="uk-UA" smtClean="0"/>
          </a:p>
          <a:p>
            <a:pPr eaLnBrk="1" hangingPunct="1">
              <a:buFont typeface="Wingdings" pitchFamily="2" charset="2"/>
              <a:buChar char="¯"/>
            </a:pPr>
            <a:r>
              <a:rPr lang="uk-UA" smtClean="0"/>
              <a:t>Будь на крок попереду учня</a:t>
            </a:r>
          </a:p>
          <a:p>
            <a:pPr eaLnBrk="1" hangingPunct="1">
              <a:buFont typeface="Wingdings" pitchFamily="2" charset="2"/>
              <a:buChar char="¯"/>
            </a:pPr>
            <a:endParaRPr lang="uk-UA" smtClean="0"/>
          </a:p>
          <a:p>
            <a:pPr eaLnBrk="1" hangingPunct="1">
              <a:buFont typeface="Wingdings" pitchFamily="2" charset="2"/>
              <a:buChar char="¯"/>
            </a:pPr>
            <a:r>
              <a:rPr lang="uk-UA" smtClean="0"/>
              <a:t>Об</a:t>
            </a:r>
            <a:r>
              <a:rPr lang="en-US" smtClean="0"/>
              <a:t>’</a:t>
            </a:r>
            <a:r>
              <a:rPr lang="uk-UA" smtClean="0"/>
              <a:t>єднуй навколо себе однодумців</a:t>
            </a:r>
          </a:p>
          <a:p>
            <a:pPr eaLnBrk="1" hangingPunct="1">
              <a:buFont typeface="Wingdings" pitchFamily="2" charset="2"/>
              <a:buChar char="¯"/>
            </a:pPr>
            <a:endParaRPr lang="uk-UA" smtClean="0"/>
          </a:p>
          <a:p>
            <a:pPr eaLnBrk="1" hangingPunct="1">
              <a:buFont typeface="Wingdings" pitchFamily="2" charset="2"/>
              <a:buChar char="¯"/>
            </a:pPr>
            <a:r>
              <a:rPr lang="uk-UA" smtClean="0"/>
              <a:t>Хочеш бути молодим – штовхай попереду молодь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endParaRPr lang="uk-UA" altLang="uk-UA" dirty="0" smtClean="0"/>
          </a:p>
          <a:p>
            <a:pPr algn="r" eaLnBrk="1" hangingPunct="1"/>
            <a:endParaRPr lang="uk-UA" altLang="uk-UA" dirty="0" smtClean="0"/>
          </a:p>
          <a:p>
            <a:pPr algn="r" eaLnBrk="1" hangingPunct="1"/>
            <a:endParaRPr lang="uk-UA" altLang="uk-UA" dirty="0" smtClean="0"/>
          </a:p>
          <a:p>
            <a:pPr algn="r" eaLnBrk="1" hangingPunct="1"/>
            <a:endParaRPr lang="uk-UA" altLang="uk-UA" dirty="0" smtClean="0"/>
          </a:p>
          <a:p>
            <a:pPr algn="r" eaLnBrk="1" hangingPunct="1">
              <a:buFontTx/>
              <a:buNone/>
            </a:pPr>
            <a:endParaRPr lang="uk-UA" altLang="uk-UA" dirty="0" smtClean="0"/>
          </a:p>
        </p:txBody>
      </p:sp>
      <p:pic>
        <p:nvPicPr>
          <p:cNvPr id="29700" name="Picture 5" descr="DSC0097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64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DSC0098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364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 descr="DSC0097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4284663" cy="32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0563" y="4293096"/>
            <a:ext cx="4391917" cy="166814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lvl="0" indent="-342900" algn="ctr" eaLnBrk="1" hangingPunct="1">
              <a:spcBef>
                <a:spcPct val="20000"/>
              </a:spcBef>
            </a:pPr>
            <a:r>
              <a:rPr lang="uk-UA" altLang="uk-UA" sz="3200" b="1" dirty="0">
                <a:ln/>
                <a:solidFill>
                  <a:schemeClr val="accent4"/>
                </a:solidFill>
                <a:latin typeface="Arial"/>
              </a:rPr>
              <a:t>Тиждень природничих </a:t>
            </a:r>
          </a:p>
          <a:p>
            <a:pPr marL="342900" lvl="0" indent="-342900" algn="ctr" eaLnBrk="1" hangingPunct="1">
              <a:spcBef>
                <a:spcPct val="20000"/>
              </a:spcBef>
            </a:pPr>
            <a:r>
              <a:rPr lang="uk-UA" altLang="uk-UA" sz="3200" b="1" dirty="0">
                <a:ln/>
                <a:solidFill>
                  <a:schemeClr val="accent4"/>
                </a:solidFill>
                <a:latin typeface="Arial"/>
              </a:rPr>
              <a:t>наук</a:t>
            </a:r>
            <a:endParaRPr lang="ru-RU" altLang="uk-UA" sz="3200" b="1" dirty="0">
              <a:ln/>
              <a:solidFill>
                <a:schemeClr val="accent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52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DSC0084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175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1" name="Picture 3" descr="DSC0083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4067175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DSC0084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688" y="3284538"/>
            <a:ext cx="5040312" cy="35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WordArt 5"/>
          <p:cNvSpPr>
            <a:spLocks noChangeArrowheads="1" noChangeShapeType="1" noTextEdit="1"/>
          </p:cNvSpPr>
          <p:nvPr/>
        </p:nvSpPr>
        <p:spPr bwMode="auto">
          <a:xfrm rot="5400000">
            <a:off x="3034507" y="1510506"/>
            <a:ext cx="3024188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/>
            <a:r>
              <a:rPr lang="uk-UA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Тиждень </a:t>
            </a:r>
          </a:p>
        </p:txBody>
      </p:sp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 rot="5400000">
            <a:off x="-530225" y="5075238"/>
            <a:ext cx="2663825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/>
            <a:r>
              <a:rPr lang="uk-UA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хімії</a:t>
            </a:r>
          </a:p>
        </p:txBody>
      </p:sp>
      <p:pic>
        <p:nvPicPr>
          <p:cNvPr id="68615" name="Picture 7" descr="imgpreview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4724400"/>
            <a:ext cx="2555875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6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SCF557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2916238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SCF566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3429000"/>
            <a:ext cx="33480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SCF577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1402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DSCF58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5375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 rot="5400000">
            <a:off x="1916906" y="2410619"/>
            <a:ext cx="4824413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/>
            <a:r>
              <a:rPr lang="uk-UA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В гостях у казки</a:t>
            </a:r>
          </a:p>
        </p:txBody>
      </p:sp>
      <p:pic>
        <p:nvPicPr>
          <p:cNvPr id="10249" name="Picture 9" descr="imgpreview (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5210175"/>
            <a:ext cx="2200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651500" y="3141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435600" y="2997200"/>
            <a:ext cx="30968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uk-UA" altLang="uk-UA" sz="2800" b="1" i="1" dirty="0">
                <a:solidFill>
                  <a:srgbClr val="660033"/>
                </a:solidFill>
              </a:rPr>
              <a:t>“</a:t>
            </a:r>
            <a:r>
              <a:rPr lang="uk-UA" altLang="uk-UA" sz="2800" b="1" i="1" dirty="0" smtClean="0">
                <a:solidFill>
                  <a:srgbClr val="660033"/>
                </a:solidFill>
              </a:rPr>
              <a:t>Попелюшка”</a:t>
            </a:r>
            <a:endParaRPr lang="ru-RU" altLang="uk-UA" sz="2800" b="1" i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2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SDC1036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698875"/>
            <a:ext cx="4284662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SDC103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0200" cy="31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SDC1037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8875"/>
            <a:ext cx="4211638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SDC1035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4284662" cy="31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6" name="WordArt 12"/>
          <p:cNvSpPr>
            <a:spLocks noChangeArrowheads="1" noChangeShapeType="1" noTextEdit="1"/>
          </p:cNvSpPr>
          <p:nvPr/>
        </p:nvSpPr>
        <p:spPr bwMode="auto">
          <a:xfrm rot="5400000">
            <a:off x="1705770" y="3415506"/>
            <a:ext cx="5681662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/>
            <a:r>
              <a:rPr lang="uk-UA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Екскурсія 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79388" y="3141663"/>
            <a:ext cx="3887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uk-UA" altLang="uk-UA" sz="3200" b="1" i="1">
                <a:solidFill>
                  <a:srgbClr val="660033"/>
                </a:solidFill>
              </a:rPr>
              <a:t>Природничий</a:t>
            </a:r>
            <a:r>
              <a:rPr lang="uk-UA" altLang="uk-UA" sz="3200" i="1">
                <a:solidFill>
                  <a:srgbClr val="660033"/>
                </a:solidFill>
              </a:rPr>
              <a:t> </a:t>
            </a:r>
            <a:endParaRPr lang="ru-RU" altLang="uk-UA" sz="3200" i="1">
              <a:solidFill>
                <a:srgbClr val="660033"/>
              </a:solidFill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127625" y="3059113"/>
            <a:ext cx="23701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uk-UA" altLang="uk-UA" sz="2800">
                <a:solidFill>
                  <a:srgbClr val="660033"/>
                </a:solidFill>
              </a:rPr>
              <a:t>          </a:t>
            </a:r>
            <a:r>
              <a:rPr lang="uk-UA" altLang="uk-UA" sz="3200" b="1">
                <a:solidFill>
                  <a:srgbClr val="660033"/>
                </a:solidFill>
              </a:rPr>
              <a:t>музей</a:t>
            </a:r>
            <a:endParaRPr lang="ru-RU" altLang="uk-UA" sz="3200" b="1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DSCN158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4067175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DSCN159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175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DSCN16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643313"/>
            <a:ext cx="4067175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DSCN165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4067175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0" name="WordArt 10"/>
          <p:cNvSpPr>
            <a:spLocks noChangeArrowheads="1" noChangeShapeType="1" noTextEdit="1"/>
          </p:cNvSpPr>
          <p:nvPr/>
        </p:nvSpPr>
        <p:spPr bwMode="auto">
          <a:xfrm rot="5400000">
            <a:off x="2159794" y="2915444"/>
            <a:ext cx="4824413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/>
            <a:r>
              <a:rPr lang="uk-UA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Екскурсія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476375" y="3040063"/>
            <a:ext cx="1428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uk-UA" altLang="uk-UA" sz="3200" b="1" i="1">
                <a:solidFill>
                  <a:srgbClr val="660033"/>
                </a:solidFill>
              </a:rPr>
              <a:t>Музей</a:t>
            </a:r>
            <a:endParaRPr lang="ru-RU" altLang="uk-UA" sz="3200" b="1" i="1">
              <a:solidFill>
                <a:srgbClr val="660033"/>
              </a:solidFill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580063" y="3068638"/>
            <a:ext cx="2452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uk-UA" altLang="uk-UA" sz="3200" b="1" i="1">
                <a:solidFill>
                  <a:srgbClr val="660033"/>
                </a:solidFill>
              </a:rPr>
              <a:t>Чорнобиля</a:t>
            </a:r>
            <a:endParaRPr lang="ru-RU" altLang="uk-UA" sz="3200" b="1" i="1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G_02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01428">
            <a:off x="5177519" y="394146"/>
            <a:ext cx="3739870" cy="270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IMG_02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77097">
            <a:off x="5510546" y="3788742"/>
            <a:ext cx="3523856" cy="264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IMG_02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72457">
            <a:off x="-323850" y="2997200"/>
            <a:ext cx="4843463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IMG_03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6912" y="6350"/>
            <a:ext cx="396092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 rot="5400000">
            <a:off x="2061369" y="2410619"/>
            <a:ext cx="4824413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/>
            <a:r>
              <a:rPr lang="uk-UA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Екскурсія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743075" y="3132138"/>
            <a:ext cx="1428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uk-UA" altLang="uk-UA" sz="3200" b="1" i="1">
                <a:solidFill>
                  <a:srgbClr val="660033"/>
                </a:solidFill>
              </a:rPr>
              <a:t>Музей</a:t>
            </a:r>
            <a:endParaRPr lang="ru-RU" altLang="uk-UA" sz="3200" b="1" i="1">
              <a:solidFill>
                <a:srgbClr val="660033"/>
              </a:solidFill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416550" y="3141663"/>
            <a:ext cx="1747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uk-UA" altLang="uk-UA" sz="3200" b="1" i="1">
                <a:solidFill>
                  <a:srgbClr val="660033"/>
                </a:solidFill>
              </a:rPr>
              <a:t>води</a:t>
            </a:r>
            <a:endParaRPr lang="ru-RU" altLang="uk-UA" sz="3200" b="1" i="1">
              <a:solidFill>
                <a:srgbClr val="660033"/>
              </a:solidFill>
            </a:endParaRPr>
          </a:p>
        </p:txBody>
      </p:sp>
      <p:pic>
        <p:nvPicPr>
          <p:cNvPr id="23563" name="Picture 11" descr="imgpreview (1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5210175"/>
            <a:ext cx="19431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0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R6RU95Jg4z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815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ина\Desktop\Wq4NaA9Pzx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09204">
            <a:off x="379393" y="3703372"/>
            <a:ext cx="3880330" cy="277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Ирина\Desktop\cOIp7Tkh0q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9474">
            <a:off x="5429830" y="4181052"/>
            <a:ext cx="3394499" cy="2700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C:\Users\Ирина\Desktop\2PP-2Z4arb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0987">
            <a:off x="5435600" y="-171450"/>
            <a:ext cx="3925888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 rot="5400000">
            <a:off x="2313781" y="2375694"/>
            <a:ext cx="4608513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/>
            <a:r>
              <a:rPr lang="uk-UA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Екскурсія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932363" y="3429000"/>
            <a:ext cx="421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uk-UA" altLang="uk-UA" sz="2800" b="1" i="1">
                <a:solidFill>
                  <a:srgbClr val="660033"/>
                </a:solidFill>
              </a:rPr>
              <a:t>“Експериментаріум”</a:t>
            </a:r>
            <a:endParaRPr lang="ru-RU" altLang="uk-UA" sz="2800" b="1" i="1">
              <a:solidFill>
                <a:srgbClr val="660033"/>
              </a:solidFill>
            </a:endParaRPr>
          </a:p>
        </p:txBody>
      </p:sp>
      <p:pic>
        <p:nvPicPr>
          <p:cNvPr id="24584" name="Picture 8" descr="imgpreview (1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5300663"/>
            <a:ext cx="1655762" cy="15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313" y="0"/>
            <a:ext cx="4643438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313" y="3429000"/>
            <a:ext cx="464343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7138" y="7399338"/>
            <a:ext cx="9640887" cy="723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15888"/>
            <a:ext cx="428466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9" name="WordArt 11"/>
          <p:cNvSpPr>
            <a:spLocks noChangeArrowheads="1" noChangeShapeType="1" noTextEdit="1"/>
          </p:cNvSpPr>
          <p:nvPr/>
        </p:nvSpPr>
        <p:spPr bwMode="auto">
          <a:xfrm rot="5400000">
            <a:off x="2159794" y="2915444"/>
            <a:ext cx="4824413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/>
            <a:r>
              <a:rPr lang="uk-UA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Екскурсія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5003800" y="4005263"/>
            <a:ext cx="38004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uk-UA" altLang="uk-UA" sz="3200" i="1">
                <a:solidFill>
                  <a:srgbClr val="660033"/>
                </a:solidFill>
              </a:rPr>
              <a:t>Факультет хімії</a:t>
            </a:r>
          </a:p>
          <a:p>
            <a:pPr eaLnBrk="1" hangingPunct="1"/>
            <a:r>
              <a:rPr lang="uk-UA" altLang="uk-UA" sz="3200" i="1">
                <a:solidFill>
                  <a:srgbClr val="660033"/>
                </a:solidFill>
              </a:rPr>
              <a:t> та хімічної технології</a:t>
            </a:r>
          </a:p>
          <a:p>
            <a:pPr eaLnBrk="1" hangingPunct="1"/>
            <a:r>
              <a:rPr lang="uk-UA" altLang="uk-UA" sz="3200" i="1">
                <a:solidFill>
                  <a:srgbClr val="660033"/>
                </a:solidFill>
              </a:rPr>
              <a:t> НАУ</a:t>
            </a:r>
            <a:endParaRPr lang="ru-RU" altLang="uk-UA" sz="3200" i="1">
              <a:solidFill>
                <a:srgbClr val="660033"/>
              </a:solidFill>
            </a:endParaRPr>
          </a:p>
        </p:txBody>
      </p:sp>
      <p:pic>
        <p:nvPicPr>
          <p:cNvPr id="53261" name="Picture 13" descr="imgpreview (1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5229225"/>
            <a:ext cx="1979612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4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067175" cy="350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175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 rot="5400000">
            <a:off x="2097881" y="2375694"/>
            <a:ext cx="4608513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/>
            <a:r>
              <a:rPr lang="uk-UA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Екскурсія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787900" y="3500438"/>
            <a:ext cx="376555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uk-UA" altLang="uk-UA" sz="2800" b="1" i="1">
                <a:solidFill>
                  <a:srgbClr val="660033"/>
                </a:solidFill>
              </a:rPr>
              <a:t>Кафедра </a:t>
            </a:r>
          </a:p>
          <a:p>
            <a:pPr eaLnBrk="1" hangingPunct="1"/>
            <a:r>
              <a:rPr lang="uk-UA" altLang="uk-UA" sz="2800" b="1" i="1">
                <a:solidFill>
                  <a:srgbClr val="660033"/>
                </a:solidFill>
              </a:rPr>
              <a:t>теплотехніки</a:t>
            </a:r>
          </a:p>
          <a:p>
            <a:pPr eaLnBrk="1" hangingPunct="1"/>
            <a:r>
              <a:rPr lang="uk-UA" altLang="uk-UA" sz="2800" b="1" i="1">
                <a:solidFill>
                  <a:srgbClr val="660033"/>
                </a:solidFill>
              </a:rPr>
              <a:t>НТТУ  “Політехнічний інститут”</a:t>
            </a:r>
            <a:endParaRPr lang="ru-RU" altLang="uk-UA" sz="2800" b="1" i="1">
              <a:solidFill>
                <a:srgbClr val="660033"/>
              </a:solidFill>
            </a:endParaRPr>
          </a:p>
        </p:txBody>
      </p:sp>
      <p:pic>
        <p:nvPicPr>
          <p:cNvPr id="54281" name="Picture 9" descr="imgpreview (1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5326063"/>
            <a:ext cx="1979612" cy="15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79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6713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-242888"/>
            <a:ext cx="435610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4248150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3" name="WordArt 7"/>
          <p:cNvSpPr>
            <a:spLocks noChangeArrowheads="1" noChangeShapeType="1" noTextEdit="1"/>
          </p:cNvSpPr>
          <p:nvPr/>
        </p:nvSpPr>
        <p:spPr bwMode="auto">
          <a:xfrm rot="5400000">
            <a:off x="2061369" y="2915444"/>
            <a:ext cx="4824413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/>
            <a:r>
              <a:rPr lang="uk-UA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Екскурсія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911725" y="4797425"/>
            <a:ext cx="42322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uk-UA" altLang="uk-UA" sz="2800" b="1" i="1">
                <a:solidFill>
                  <a:srgbClr val="660033"/>
                </a:solidFill>
              </a:rPr>
              <a:t>Музей космонавтики</a:t>
            </a:r>
          </a:p>
          <a:p>
            <a:pPr eaLnBrk="1" hangingPunct="1"/>
            <a:r>
              <a:rPr lang="uk-UA" altLang="uk-UA" sz="2800" b="1" i="1">
                <a:solidFill>
                  <a:srgbClr val="660033"/>
                </a:solidFill>
              </a:rPr>
              <a:t>НТТУ “Політехнічний інститут”</a:t>
            </a:r>
            <a:endParaRPr lang="ru-RU" altLang="uk-UA" sz="2800" b="1" i="1">
              <a:solidFill>
                <a:srgbClr val="660033"/>
              </a:solidFill>
            </a:endParaRPr>
          </a:p>
        </p:txBody>
      </p:sp>
      <p:pic>
        <p:nvPicPr>
          <p:cNvPr id="55305" name="Picture 9" descr="imgpreview (1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5659438"/>
            <a:ext cx="1547812" cy="11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4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uk-UA" altLang="uk-UA" sz="4000" dirty="0" smtClean="0">
                <a:solidFill>
                  <a:srgbClr val="6699FF"/>
                </a:solidFill>
              </a:rPr>
              <a:t>Загальні відомості</a:t>
            </a:r>
            <a:endParaRPr lang="ru-RU" altLang="uk-UA" sz="4000" dirty="0" smtClean="0">
              <a:solidFill>
                <a:srgbClr val="6699FF"/>
              </a:solidFill>
            </a:endParaRPr>
          </a:p>
        </p:txBody>
      </p:sp>
      <p:graphicFrame>
        <p:nvGraphicFramePr>
          <p:cNvPr id="7247" name="Group 7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749076"/>
              </p:ext>
            </p:extLst>
          </p:nvPr>
        </p:nvGraphicFramePr>
        <p:xfrm>
          <a:off x="457200" y="948872"/>
          <a:ext cx="8229600" cy="5875546"/>
        </p:xfrm>
        <a:graphic>
          <a:graphicData uri="http://schemas.openxmlformats.org/drawingml/2006/table">
            <a:tbl>
              <a:tblPr/>
              <a:tblGrid>
                <a:gridCol w="2890837"/>
                <a:gridCol w="5338763"/>
              </a:tblGrid>
              <a:tr h="5571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Дата народження</a:t>
                      </a:r>
                      <a:endParaRPr kumimoji="0" lang="ru-RU" altLang="uk-UA" sz="22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26.07.1968</a:t>
                      </a:r>
                      <a:endParaRPr kumimoji="0" lang="ru-RU" altLang="uk-UA" sz="22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936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Освіта</a:t>
                      </a:r>
                      <a:endParaRPr kumimoji="0" lang="ru-RU" altLang="uk-UA" sz="22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КДУ ім. Т.Г.Шевченка, хімічний факультет (з відзнакою)</a:t>
                      </a:r>
                      <a:endParaRPr kumimoji="0" lang="ru-RU" altLang="uk-UA" sz="22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936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Кваліфікаційна категорія</a:t>
                      </a:r>
                      <a:endParaRPr kumimoji="0" lang="ru-RU" altLang="uk-UA" sz="22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Вища</a:t>
                      </a:r>
                      <a:endParaRPr kumimoji="0" lang="ru-RU" altLang="uk-UA" sz="22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96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Звання</a:t>
                      </a:r>
                      <a:endParaRPr kumimoji="0" lang="ru-RU" altLang="uk-UA" sz="22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r>
                        <a:rPr kumimoji="0" lang="uk-UA" altLang="uk-UA" sz="22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читель</a:t>
                      </a:r>
                      <a:r>
                        <a:rPr kumimoji="0" lang="uk-UA" altLang="uk-UA" sz="2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uk-UA" altLang="uk-UA" sz="22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-методист</a:t>
                      </a:r>
                      <a:endParaRPr kumimoji="0" lang="ru-RU" altLang="uk-UA" sz="22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444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Загальний стаж</a:t>
                      </a:r>
                      <a:endParaRPr kumimoji="0" lang="ru-RU" altLang="uk-UA" sz="22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 рік</a:t>
                      </a:r>
                      <a:endParaRPr kumimoji="0" lang="ru-RU" altLang="uk-UA" sz="22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63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Педадогічний стаж</a:t>
                      </a:r>
                      <a:endParaRPr kumimoji="0" lang="ru-RU" altLang="uk-UA" sz="22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 років</a:t>
                      </a:r>
                      <a:endParaRPr kumimoji="0" lang="ru-RU" altLang="uk-UA" sz="22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uk-UA" sz="22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1641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Стаж роботи в СЗШ №67</a:t>
                      </a:r>
                      <a:endParaRPr kumimoji="0" lang="ru-RU" altLang="uk-UA" sz="22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uk-UA" sz="22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 років</a:t>
                      </a:r>
                      <a:endParaRPr kumimoji="0" lang="ru-RU" altLang="uk-UA" sz="22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uk-UA" sz="22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619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Сумісництво</a:t>
                      </a:r>
                      <a:endParaRPr kumimoji="0" lang="ru-RU" altLang="uk-UA" sz="22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Завідувач денним відділенням коледжу “</a:t>
                      </a:r>
                      <a:r>
                        <a:rPr kumimoji="0" lang="uk-UA" altLang="uk-UA" sz="22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Освіта”при</a:t>
                      </a:r>
                      <a:r>
                        <a:rPr kumimoji="0" lang="uk-UA" altLang="uk-UA" sz="2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uk-UA" altLang="uk-UA" sz="22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ВМУРоЛ</a:t>
                      </a:r>
                      <a:r>
                        <a:rPr kumimoji="0" lang="uk-UA" altLang="uk-UA" sz="2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“Україна”</a:t>
                      </a:r>
                      <a:endParaRPr kumimoji="0" lang="ru-RU" altLang="uk-UA" sz="22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AM_056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67075"/>
            <a:ext cx="4211638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SAM_056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1402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 rot="5400000">
            <a:off x="2061369" y="2915444"/>
            <a:ext cx="4824413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/>
            <a:r>
              <a:rPr lang="uk-UA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Екскурсія</a:t>
            </a:r>
          </a:p>
        </p:txBody>
      </p:sp>
      <p:pic>
        <p:nvPicPr>
          <p:cNvPr id="13322" name="Picture 10" descr="imgpreview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4878388"/>
            <a:ext cx="2555875" cy="1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095375" y="1331913"/>
            <a:ext cx="30559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uk-UA" altLang="uk-UA" sz="3200" b="1" i="1">
                <a:solidFill>
                  <a:srgbClr val="660033"/>
                </a:solidFill>
              </a:rPr>
              <a:t>Музей-аптека</a:t>
            </a:r>
            <a:endParaRPr lang="ru-RU" altLang="uk-UA" sz="3200" b="1" i="1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4000" dirty="0">
                <a:solidFill>
                  <a:srgbClr val="660033"/>
                </a:solidFill>
              </a:rPr>
              <a:t>Переможці </a:t>
            </a:r>
            <a:r>
              <a:rPr lang="en-US" altLang="uk-UA" sz="4000" dirty="0">
                <a:solidFill>
                  <a:srgbClr val="660033"/>
                </a:solidFill>
              </a:rPr>
              <a:t>II</a:t>
            </a:r>
            <a:r>
              <a:rPr lang="uk-UA" altLang="uk-UA" sz="4000" dirty="0">
                <a:solidFill>
                  <a:srgbClr val="660033"/>
                </a:solidFill>
              </a:rPr>
              <a:t> етапу МАН</a:t>
            </a:r>
            <a:br>
              <a:rPr lang="uk-UA" altLang="uk-UA" sz="4000" dirty="0">
                <a:solidFill>
                  <a:srgbClr val="660033"/>
                </a:solidFill>
              </a:rPr>
            </a:br>
            <a:r>
              <a:rPr lang="uk-UA" altLang="uk-UA" sz="4000" dirty="0">
                <a:solidFill>
                  <a:srgbClr val="660033"/>
                </a:solidFill>
              </a:rPr>
              <a:t>з </a:t>
            </a:r>
            <a:r>
              <a:rPr lang="uk-UA" altLang="uk-UA" sz="4000" dirty="0" smtClean="0">
                <a:solidFill>
                  <a:srgbClr val="660033"/>
                </a:solidFill>
              </a:rPr>
              <a:t>хімії 2013-2014</a:t>
            </a:r>
            <a:endParaRPr lang="ru-RU" altLang="uk-UA" sz="4000" dirty="0">
              <a:solidFill>
                <a:srgbClr val="660033"/>
              </a:solidFill>
            </a:endParaRPr>
          </a:p>
        </p:txBody>
      </p:sp>
      <p:pic>
        <p:nvPicPr>
          <p:cNvPr id="70660" name="Picture 4" descr="3CtyA-KI93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2540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1" name="Picture 5" descr="DSC_0061г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2025" y="1930400"/>
            <a:ext cx="2139950" cy="29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2" name="Picture 6" descr="eDJVktl9pO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27178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31775" y="5705475"/>
            <a:ext cx="24320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uk-UA" altLang="uk-UA" sz="1600" b="1">
                <a:solidFill>
                  <a:srgbClr val="000000"/>
                </a:solidFill>
              </a:rPr>
              <a:t>Головатенко Вероніка</a:t>
            </a:r>
          </a:p>
          <a:p>
            <a:pPr algn="ctr" eaLnBrk="1" hangingPunct="1"/>
            <a:r>
              <a:rPr lang="uk-UA" altLang="uk-UA" sz="1600" b="1">
                <a:solidFill>
                  <a:srgbClr val="000000"/>
                </a:solidFill>
              </a:rPr>
              <a:t>1 місце</a:t>
            </a:r>
          </a:p>
          <a:p>
            <a:pPr algn="ctr" eaLnBrk="1" hangingPunct="1"/>
            <a:r>
              <a:rPr lang="uk-UA" altLang="uk-UA" sz="1600" b="1">
                <a:solidFill>
                  <a:srgbClr val="000000"/>
                </a:solidFill>
              </a:rPr>
              <a:t> секція хімія</a:t>
            </a:r>
            <a:endParaRPr lang="ru-RU" altLang="uk-UA" sz="1600" b="1">
              <a:solidFill>
                <a:srgbClr val="000000"/>
              </a:solidFill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3419475" y="4941888"/>
            <a:ext cx="23939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uk-UA" altLang="uk-UA" sz="1600" b="1">
                <a:solidFill>
                  <a:srgbClr val="000000"/>
                </a:solidFill>
              </a:rPr>
              <a:t>Ремезовський Іван</a:t>
            </a:r>
          </a:p>
          <a:p>
            <a:pPr algn="ctr" eaLnBrk="1" hangingPunct="1"/>
            <a:r>
              <a:rPr lang="uk-UA" altLang="uk-UA" sz="1600" b="1">
                <a:solidFill>
                  <a:srgbClr val="000000"/>
                </a:solidFill>
              </a:rPr>
              <a:t>2 місце</a:t>
            </a:r>
          </a:p>
          <a:p>
            <a:pPr algn="ctr" eaLnBrk="1" hangingPunct="1"/>
            <a:r>
              <a:rPr lang="uk-UA" altLang="uk-UA" sz="1600" b="1">
                <a:solidFill>
                  <a:srgbClr val="000000"/>
                </a:solidFill>
              </a:rPr>
              <a:t> секція хімія довкілля</a:t>
            </a:r>
            <a:endParaRPr lang="ru-RU" altLang="uk-UA" sz="1600" b="1">
              <a:solidFill>
                <a:srgbClr val="000000"/>
              </a:solidFill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6640513" y="5776913"/>
            <a:ext cx="2159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uk-UA" altLang="uk-UA" sz="1600" b="1">
                <a:solidFill>
                  <a:srgbClr val="000000"/>
                </a:solidFill>
              </a:rPr>
              <a:t>Беркацький Богдан</a:t>
            </a:r>
          </a:p>
          <a:p>
            <a:pPr eaLnBrk="1" hangingPunct="1"/>
            <a:r>
              <a:rPr lang="uk-UA" altLang="uk-UA" sz="1600" b="1">
                <a:solidFill>
                  <a:srgbClr val="000000"/>
                </a:solidFill>
              </a:rPr>
              <a:t>2 місце</a:t>
            </a:r>
          </a:p>
          <a:p>
            <a:pPr eaLnBrk="1" hangingPunct="1"/>
            <a:r>
              <a:rPr lang="uk-UA" altLang="uk-UA" sz="1600" b="1">
                <a:solidFill>
                  <a:srgbClr val="000000"/>
                </a:solidFill>
              </a:rPr>
              <a:t>секція хімія</a:t>
            </a:r>
            <a:endParaRPr lang="ru-RU" altLang="uk-UA" sz="1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8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4107285"/>
            <a:ext cx="4126072" cy="2750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9294">
            <a:off x="276078" y="1420547"/>
            <a:ext cx="3695300" cy="24635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1042">
            <a:off x="4895200" y="1457349"/>
            <a:ext cx="4073017" cy="27153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3728" y="169935"/>
            <a:ext cx="3168352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+mj-ea"/>
                <a:cs typeface="+mj-cs"/>
              </a:rPr>
              <a:t>Мій кабінет</a:t>
            </a:r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61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335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DSCF666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35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DSCF666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191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DSCF666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3434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3347">
            <a:off x="18431" y="3919927"/>
            <a:ext cx="3851920" cy="2567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0361">
            <a:off x="3788519" y="2227985"/>
            <a:ext cx="5004048" cy="3336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9214">
            <a:off x="254527" y="327227"/>
            <a:ext cx="4031940" cy="268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68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9946" y="0"/>
            <a:ext cx="2448272" cy="72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Нагороди</a:t>
            </a:r>
            <a:endParaRPr lang="uk-UA" sz="4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83" y="1668453"/>
            <a:ext cx="2635427" cy="3953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09000" y="1940676"/>
            <a:ext cx="4091061" cy="2727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66916">
            <a:off x="5734375" y="2191204"/>
            <a:ext cx="3797472" cy="2531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60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01291" y="1843507"/>
            <a:ext cx="5020606" cy="3347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510568" y="1985167"/>
            <a:ext cx="4907516" cy="3271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858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>
                <a:solidFill>
                  <a:srgbClr val="99CCFF"/>
                </a:solidFill>
              </a:rPr>
              <a:t>Результати роботи</a:t>
            </a:r>
            <a:endParaRPr lang="ru-RU" altLang="uk-UA" smtClean="0">
              <a:solidFill>
                <a:srgbClr val="99CCFF"/>
              </a:solidFill>
            </a:endParaRP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907864"/>
            <a:ext cx="8229600" cy="4929188"/>
          </a:xfrm>
        </p:spPr>
        <p:txBody>
          <a:bodyPr/>
          <a:lstStyle/>
          <a:p>
            <a:pPr eaLnBrk="1" hangingPunct="1"/>
            <a:r>
              <a:rPr lang="uk-UA" altLang="uk-UA" dirty="0" smtClean="0"/>
              <a:t>Вступили на хімічні, медичні, біохімічні спеціальності ВУЗів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uk-UA" altLang="uk-UA" dirty="0" smtClean="0"/>
              <a:t>НАУ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uk-UA" altLang="uk-UA" dirty="0" smtClean="0"/>
              <a:t>НУХТ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uk-UA" altLang="uk-UA" dirty="0" err="1" smtClean="0"/>
              <a:t>Медуніверситет</a:t>
            </a:r>
            <a:endParaRPr lang="uk-UA" altLang="uk-UA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dirty="0" smtClean="0"/>
              <a:t>ім. О.О. Богомольця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uk-UA" altLang="uk-UA" dirty="0" smtClean="0"/>
              <a:t>КДУ ім. </a:t>
            </a:r>
            <a:r>
              <a:rPr lang="uk-UA" altLang="uk-UA" dirty="0" err="1" smtClean="0"/>
              <a:t>Т.Г.Шевченка</a:t>
            </a:r>
            <a:endParaRPr lang="uk-UA" altLang="uk-UA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uk-UA" altLang="uk-UA" dirty="0" smtClean="0"/>
              <a:t>НТУУ “КПІ”</a:t>
            </a:r>
          </a:p>
          <a:p>
            <a:pPr eaLnBrk="1" hangingPunct="1">
              <a:buFontTx/>
              <a:buNone/>
            </a:pPr>
            <a:endParaRPr lang="uk-UA" altLang="uk-UA" dirty="0" smtClean="0"/>
          </a:p>
          <a:p>
            <a:pPr eaLnBrk="1" hangingPunct="1">
              <a:buFontTx/>
              <a:buNone/>
            </a:pPr>
            <a:endParaRPr lang="ru-RU" altLang="uk-UA" dirty="0" smtClean="0"/>
          </a:p>
        </p:txBody>
      </p:sp>
      <p:grpSp>
        <p:nvGrpSpPr>
          <p:cNvPr id="3" name="Diagram 8"/>
          <p:cNvGrpSpPr>
            <a:grpSpLocks noChangeAspect="1"/>
          </p:cNvGrpSpPr>
          <p:nvPr/>
        </p:nvGrpSpPr>
        <p:grpSpPr bwMode="auto">
          <a:xfrm>
            <a:off x="5121805" y="2901751"/>
            <a:ext cx="3521075" cy="3667125"/>
            <a:chOff x="3069" y="1325"/>
            <a:chExt cx="2218" cy="2310"/>
          </a:xfrm>
        </p:grpSpPr>
        <p:sp>
          <p:nvSpPr>
            <p:cNvPr id="4" name="_s4100"/>
            <p:cNvSpPr>
              <a:spLocks noChangeArrowheads="1" noTextEdit="1"/>
            </p:cNvSpPr>
            <p:nvPr/>
          </p:nvSpPr>
          <p:spPr bwMode="auto">
            <a:xfrm>
              <a:off x="3357" y="1325"/>
              <a:ext cx="1642" cy="1642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" name="_s4101"/>
            <p:cNvSpPr>
              <a:spLocks noChangeArrowheads="1" noTextEdit="1"/>
            </p:cNvSpPr>
            <p:nvPr/>
          </p:nvSpPr>
          <p:spPr bwMode="auto">
            <a:xfrm rot="7200000">
              <a:off x="3581" y="1714"/>
              <a:ext cx="1642" cy="1642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" name="_s4102"/>
            <p:cNvSpPr>
              <a:spLocks noChangeArrowheads="1" noTextEdit="1"/>
            </p:cNvSpPr>
            <p:nvPr/>
          </p:nvSpPr>
          <p:spPr bwMode="auto">
            <a:xfrm rot="14487602">
              <a:off x="3132" y="1713"/>
              <a:ext cx="1642" cy="1642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" name="_s4103"/>
            <p:cNvSpPr>
              <a:spLocks noChangeArrowheads="1"/>
            </p:cNvSpPr>
            <p:nvPr/>
          </p:nvSpPr>
          <p:spPr bwMode="auto">
            <a:xfrm>
              <a:off x="4628" y="1625"/>
              <a:ext cx="659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20</a:t>
              </a:r>
              <a:r>
                <a:rPr kumimoji="0" lang="en-US" alt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11</a:t>
              </a:r>
              <a:r>
                <a:rPr kumimoji="0" lang="uk-UA" alt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-20</a:t>
              </a:r>
              <a:r>
                <a:rPr kumimoji="0" lang="en-US" alt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12</a:t>
              </a:r>
              <a:endPara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9%</a:t>
              </a:r>
              <a:endParaRPr kumimoji="0" lang="ru-RU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_s4104"/>
            <p:cNvSpPr>
              <a:spLocks noChangeArrowheads="1"/>
            </p:cNvSpPr>
            <p:nvPr/>
          </p:nvSpPr>
          <p:spPr bwMode="auto">
            <a:xfrm>
              <a:off x="3850" y="2976"/>
              <a:ext cx="659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20</a:t>
              </a:r>
              <a:r>
                <a:rPr kumimoji="0" lang="en-US" alt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13</a:t>
              </a:r>
              <a:r>
                <a:rPr kumimoji="0" lang="uk-UA" alt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-20</a:t>
              </a:r>
              <a:r>
                <a:rPr kumimoji="0" lang="en-US" alt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14</a:t>
              </a:r>
              <a:endPara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13%</a:t>
              </a:r>
              <a:endParaRPr kumimoji="0" lang="ru-RU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_s4105"/>
            <p:cNvSpPr>
              <a:spLocks noChangeArrowheads="1"/>
            </p:cNvSpPr>
            <p:nvPr/>
          </p:nvSpPr>
          <p:spPr bwMode="auto">
            <a:xfrm>
              <a:off x="3069" y="1626"/>
              <a:ext cx="659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200</a:t>
              </a:r>
              <a:r>
                <a:rPr kumimoji="0" lang="en-US" alt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9</a:t>
              </a:r>
              <a:r>
                <a:rPr kumimoji="0" lang="uk-UA" alt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-20</a:t>
              </a:r>
              <a:r>
                <a:rPr kumimoji="0" lang="en-US" alt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1</a:t>
              </a:r>
              <a:r>
                <a:rPr kumimoji="0" lang="uk-UA" alt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0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11%</a:t>
              </a:r>
              <a:endParaRPr kumimoji="0" lang="ru-RU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>
                <a:solidFill>
                  <a:srgbClr val="6699FF"/>
                </a:solidFill>
              </a:rPr>
              <a:t>Тема досвіду</a:t>
            </a:r>
            <a:endParaRPr lang="ru-RU" altLang="uk-UA" smtClean="0">
              <a:solidFill>
                <a:srgbClr val="6699FF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uk-UA" altLang="uk-UA" sz="3500" i="1" dirty="0" smtClean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Особистісно-орієнтовний підхід в процесі вивчення хімії</a:t>
            </a:r>
          </a:p>
          <a:p>
            <a:pPr algn="ctr" eaLnBrk="1" hangingPunct="1">
              <a:buFontTx/>
              <a:buNone/>
              <a:defRPr/>
            </a:pPr>
            <a:r>
              <a:rPr lang="uk-UA" altLang="uk-UA" sz="4400" dirty="0" smtClean="0"/>
              <a:t>Мотивація вибору теми</a:t>
            </a:r>
          </a:p>
          <a:p>
            <a:pPr algn="ctr" eaLnBrk="1" hangingPunct="1">
              <a:buFontTx/>
              <a:buNone/>
              <a:defRPr/>
            </a:pPr>
            <a:endParaRPr lang="ru-RU" alt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10414" y="4299059"/>
            <a:ext cx="664356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uk-UA" alt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оптимальний підхід до викладання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0414" y="3459956"/>
            <a:ext cx="573379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uk-UA" alt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вимога сьогоднішнього дня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8326" y="5047393"/>
            <a:ext cx="664356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uk-UA" alt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заглиблення в психологію дитини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3134" y="5861723"/>
            <a:ext cx="434292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uk-UA" altLang="uk-UA" sz="3200">
                <a:solidFill>
                  <a:srgbClr val="000000"/>
                </a:solidFill>
                <a:latin typeface="Times New Roman" panose="02020603050405020304" pitchFamily="18" charset="0"/>
              </a:rPr>
              <a:t>проекція на майбутнє</a:t>
            </a:r>
            <a:endParaRPr lang="uk-UA" altLang="uk-UA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uk-UA" sz="4000" dirty="0" smtClean="0">
                <a:solidFill>
                  <a:srgbClr val="6699FF"/>
                </a:solidFill>
              </a:rPr>
              <a:t>Шляхи реалізації теми</a:t>
            </a:r>
            <a:endParaRPr lang="ru-RU" altLang="uk-UA" sz="4000" dirty="0" smtClean="0">
              <a:solidFill>
                <a:srgbClr val="6699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7967" y="5213336"/>
            <a:ext cx="6643564" cy="5355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altLang="uk-UA" sz="3200">
                <a:solidFill>
                  <a:srgbClr val="000000"/>
                </a:solidFill>
              </a:rPr>
              <a:t>Проблемний метод в навчанні</a:t>
            </a:r>
            <a:endParaRPr lang="uk-UA" altLang="uk-UA" sz="32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967" y="4522691"/>
            <a:ext cx="6643564" cy="5355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altLang="uk-UA" sz="3200">
                <a:solidFill>
                  <a:srgbClr val="000000"/>
                </a:solidFill>
              </a:rPr>
              <a:t>Ігрові технології</a:t>
            </a:r>
            <a:endParaRPr lang="uk-UA" altLang="uk-UA" sz="3200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7967" y="3796837"/>
            <a:ext cx="7992888" cy="5355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altLang="uk-UA" sz="3200">
                <a:solidFill>
                  <a:srgbClr val="000000"/>
                </a:solidFill>
              </a:rPr>
              <a:t>Інформаційно-комунікаційні технології</a:t>
            </a:r>
            <a:endParaRPr lang="uk-UA" altLang="uk-UA" sz="32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7967" y="3094596"/>
            <a:ext cx="6643564" cy="5355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altLang="uk-UA" sz="3200" dirty="0" smtClean="0">
                <a:solidFill>
                  <a:srgbClr val="000000"/>
                </a:solidFill>
              </a:rPr>
              <a:t>Проектні технології</a:t>
            </a:r>
            <a:endParaRPr lang="uk-UA" altLang="uk-UA" sz="32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7967" y="2380338"/>
            <a:ext cx="7787208" cy="5355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altLang="uk-UA" sz="3200">
                <a:solidFill>
                  <a:srgbClr val="000000"/>
                </a:solidFill>
              </a:rPr>
              <a:t>Організація дослідницької діяльності</a:t>
            </a:r>
            <a:endParaRPr lang="uk-UA" altLang="uk-UA" sz="3200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7967" y="1666113"/>
            <a:ext cx="7344047" cy="5355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altLang="uk-UA" sz="3200">
                <a:solidFill>
                  <a:srgbClr val="000000"/>
                </a:solidFill>
              </a:rPr>
              <a:t>Використання проектних технологій</a:t>
            </a:r>
            <a:endParaRPr lang="uk-UA" altLang="uk-UA" sz="3200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4800" y="908449"/>
            <a:ext cx="4899013" cy="5355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altLang="uk-UA" sz="3200" dirty="0">
                <a:solidFill>
                  <a:srgbClr val="000000"/>
                </a:solidFill>
              </a:rPr>
              <a:t>Інтерактивні технології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7967" y="5903981"/>
            <a:ext cx="4945846" cy="5355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altLang="uk-UA" sz="3200">
                <a:solidFill>
                  <a:srgbClr val="000000"/>
                </a:solidFill>
              </a:rPr>
              <a:t>Інтегровані технології</a:t>
            </a:r>
            <a:endParaRPr lang="en-US" altLang="uk-UA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uk-UA" sz="4000" smtClean="0">
                <a:solidFill>
                  <a:srgbClr val="99CCFF"/>
                </a:solidFill>
              </a:rPr>
              <a:t>Інтегровані уроки</a:t>
            </a:r>
            <a:endParaRPr lang="ru-RU" altLang="uk-UA" sz="4000" smtClean="0">
              <a:solidFill>
                <a:srgbClr val="99CCFF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uk-UA" altLang="uk-UA" sz="2800" dirty="0" smtClean="0"/>
              <a:t> Інтегрований урок хімії та фізики, урок-конференція </a:t>
            </a:r>
            <a:r>
              <a:rPr lang="uk-UA" altLang="uk-UA" sz="2800" dirty="0" err="1" smtClean="0"/>
              <a:t>“Електроліз</a:t>
            </a:r>
            <a:r>
              <a:rPr lang="uk-UA" altLang="uk-UA" sz="2800" dirty="0" smtClean="0"/>
              <a:t>. Застосування </a:t>
            </a:r>
            <a:r>
              <a:rPr lang="uk-UA" altLang="uk-UA" sz="2800" dirty="0" err="1" smtClean="0"/>
              <a:t>електролізу”</a:t>
            </a:r>
            <a:r>
              <a:rPr lang="uk-UA" altLang="uk-UA" sz="2800" dirty="0" smtClean="0"/>
              <a:t> 10 клас.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uk-UA" altLang="uk-UA" sz="2800" dirty="0" smtClean="0"/>
              <a:t> Інтегрований урок хімії та фізики </a:t>
            </a:r>
            <a:r>
              <a:rPr lang="uk-UA" altLang="uk-UA" sz="2800" dirty="0" err="1" smtClean="0"/>
              <a:t>“Будова</a:t>
            </a:r>
            <a:r>
              <a:rPr lang="uk-UA" altLang="uk-UA" sz="2800" dirty="0" smtClean="0"/>
              <a:t> </a:t>
            </a:r>
            <a:r>
              <a:rPr lang="uk-UA" altLang="uk-UA" sz="2800" dirty="0" err="1" smtClean="0"/>
              <a:t>атома”</a:t>
            </a:r>
            <a:r>
              <a:rPr lang="uk-UA" altLang="uk-UA" sz="2800" dirty="0" smtClean="0"/>
              <a:t> 10 клас.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uk-UA" altLang="uk-UA" sz="2800" dirty="0" smtClean="0"/>
              <a:t> Інтегрований урок хімії та фізики </a:t>
            </a:r>
            <a:r>
              <a:rPr lang="uk-UA" altLang="uk-UA" sz="2800" dirty="0" err="1" smtClean="0"/>
              <a:t>“Вода</a:t>
            </a:r>
            <a:r>
              <a:rPr lang="uk-UA" altLang="uk-UA" sz="2800" dirty="0" smtClean="0"/>
              <a:t> – найцінніший </a:t>
            </a:r>
            <a:r>
              <a:rPr lang="uk-UA" altLang="uk-UA" sz="2800" dirty="0" err="1" smtClean="0"/>
              <a:t>мінерал”</a:t>
            </a:r>
            <a:r>
              <a:rPr lang="uk-UA" altLang="uk-UA" sz="2800" dirty="0" smtClean="0"/>
              <a:t> 9 клас.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uk-UA" altLang="uk-UA" sz="2800" dirty="0" smtClean="0"/>
              <a:t> Інтегрований урок хімії та екології </a:t>
            </a:r>
            <a:r>
              <a:rPr lang="uk-UA" altLang="uk-UA" sz="2800" dirty="0" err="1" smtClean="0"/>
              <a:t>“Мій</a:t>
            </a:r>
            <a:r>
              <a:rPr lang="uk-UA" altLang="uk-UA" sz="2800" dirty="0" smtClean="0"/>
              <a:t> дім – моя фортеця?”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uk-UA" altLang="uk-UA" sz="2800" dirty="0" smtClean="0"/>
              <a:t> Інтегрований урок хімії та фізики </a:t>
            </a:r>
            <a:r>
              <a:rPr lang="uk-UA" altLang="uk-UA" sz="2800" dirty="0" err="1" smtClean="0"/>
              <a:t>“Творча</a:t>
            </a:r>
            <a:r>
              <a:rPr lang="uk-UA" altLang="uk-UA" sz="2800" dirty="0" smtClean="0"/>
              <a:t> фізико-хімічна </a:t>
            </a:r>
            <a:r>
              <a:rPr lang="uk-UA" altLang="uk-UA" sz="2800" dirty="0" err="1" smtClean="0"/>
              <a:t>лабораторія”</a:t>
            </a:r>
            <a:endParaRPr lang="ru-RU" altLang="uk-UA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691063" cy="1143000"/>
          </a:xfrm>
        </p:spPr>
        <p:txBody>
          <a:bodyPr/>
          <a:lstStyle/>
          <a:p>
            <a:r>
              <a:rPr lang="uk-UA" altLang="uk-UA" sz="3200" b="1" i="1" dirty="0" smtClean="0">
                <a:solidFill>
                  <a:schemeClr val="accent2"/>
                </a:solidFill>
              </a:rPr>
              <a:t>Інтегрований урок хімія – українська  мова</a:t>
            </a:r>
            <a:endParaRPr lang="ru-RU" altLang="uk-UA" sz="3200" b="1" i="1" dirty="0">
              <a:solidFill>
                <a:schemeClr val="accent2"/>
              </a:solidFill>
            </a:endParaRPr>
          </a:p>
        </p:txBody>
      </p:sp>
      <p:pic>
        <p:nvPicPr>
          <p:cNvPr id="7184" name="Picture 16" descr="imgpreview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5013325"/>
            <a:ext cx="2200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1981200"/>
            <a:ext cx="2590800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“Твердість</a:t>
            </a:r>
            <a:r>
              <a:rPr kumimoji="0" lang="uk-UA" alt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води</a:t>
            </a:r>
            <a:endParaRPr kumimoji="0" lang="ru-RU" altLang="uk-UA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705600" y="4724400"/>
            <a:ext cx="2438400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Методи її </a:t>
            </a:r>
            <a:r>
              <a:rPr kumimoji="0" lang="uk-UA" altLang="uk-UA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усунення”</a:t>
            </a:r>
            <a:endParaRPr kumimoji="0" lang="ru-RU" altLang="uk-UA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DSC_006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19600"/>
            <a:ext cx="3657600" cy="2438400"/>
          </a:xfrm>
          <a:prstGeom prst="rect">
            <a:avLst/>
          </a:prstGeom>
        </p:spPr>
      </p:pic>
      <p:pic>
        <p:nvPicPr>
          <p:cNvPr id="13" name="Рисунок 12" descr="DSC_008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200" y="1981200"/>
            <a:ext cx="4114800" cy="2743200"/>
          </a:xfrm>
          <a:prstGeom prst="rect">
            <a:avLst/>
          </a:prstGeom>
        </p:spPr>
      </p:pic>
      <p:pic>
        <p:nvPicPr>
          <p:cNvPr id="14" name="Рисунок 13" descr="DSC_005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100" y="0"/>
            <a:ext cx="3771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57200" y="228600"/>
            <a:ext cx="32353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uk-UA" altLang="uk-UA" sz="2800" b="1" i="1" dirty="0" smtClean="0">
                <a:solidFill>
                  <a:srgbClr val="660033"/>
                </a:solidFill>
              </a:rPr>
              <a:t>Інтегрований урок хімія-правознавство</a:t>
            </a:r>
            <a:endParaRPr lang="ru-RU" altLang="uk-UA" sz="2800" b="1" i="1" dirty="0">
              <a:solidFill>
                <a:srgbClr val="660033"/>
              </a:solidFill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81000" y="1752600"/>
            <a:ext cx="38893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uk-UA" altLang="uk-UA" sz="3200" b="1" i="1" dirty="0" err="1" smtClean="0">
                <a:solidFill>
                  <a:srgbClr val="660033"/>
                </a:solidFill>
              </a:rPr>
              <a:t>“Дійові</a:t>
            </a:r>
            <a:r>
              <a:rPr lang="uk-UA" altLang="uk-UA" sz="3200" b="1" i="1" dirty="0" smtClean="0">
                <a:solidFill>
                  <a:srgbClr val="660033"/>
                </a:solidFill>
              </a:rPr>
              <a:t> особи </a:t>
            </a:r>
            <a:r>
              <a:rPr lang="uk-UA" altLang="uk-UA" sz="3200" b="1" i="1" dirty="0" err="1" smtClean="0">
                <a:solidFill>
                  <a:srgbClr val="660033"/>
                </a:solidFill>
              </a:rPr>
              <a:t>судочинства”</a:t>
            </a:r>
            <a:endParaRPr lang="ru-RU" altLang="uk-UA" sz="3200" b="1" i="1" dirty="0">
              <a:solidFill>
                <a:srgbClr val="660033"/>
              </a:solidFill>
            </a:endParaRPr>
          </a:p>
        </p:txBody>
      </p:sp>
      <p:pic>
        <p:nvPicPr>
          <p:cNvPr id="10" name="Рисунок 9" descr="DSC_00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1800"/>
            <a:ext cx="5829300" cy="3886200"/>
          </a:xfrm>
          <a:prstGeom prst="rect">
            <a:avLst/>
          </a:prstGeom>
        </p:spPr>
      </p:pic>
      <p:pic>
        <p:nvPicPr>
          <p:cNvPr id="11" name="Рисунок 10" descr="DSC_00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800" y="0"/>
            <a:ext cx="3351200" cy="50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926138" y="2819400"/>
            <a:ext cx="32178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uk-UA" altLang="uk-UA" sz="2400" b="1" i="1" dirty="0" smtClean="0">
                <a:solidFill>
                  <a:srgbClr val="660033"/>
                </a:solidFill>
              </a:rPr>
              <a:t>Інтегрований урок хімія-фізкультура </a:t>
            </a:r>
            <a:r>
              <a:rPr lang="uk-UA" altLang="uk-UA" sz="2400" b="1" i="1" dirty="0" err="1" smtClean="0">
                <a:solidFill>
                  <a:srgbClr val="660033"/>
                </a:solidFill>
              </a:rPr>
              <a:t>“Періодичний</a:t>
            </a:r>
            <a:r>
              <a:rPr lang="uk-UA" altLang="uk-UA" sz="2400" b="1" i="1" dirty="0" smtClean="0">
                <a:solidFill>
                  <a:srgbClr val="660033"/>
                </a:solidFill>
              </a:rPr>
              <a:t> закон. Будова </a:t>
            </a:r>
            <a:r>
              <a:rPr lang="uk-UA" altLang="uk-UA" sz="2400" b="1" i="1" dirty="0" err="1" smtClean="0">
                <a:solidFill>
                  <a:srgbClr val="660033"/>
                </a:solidFill>
              </a:rPr>
              <a:t>атомів”</a:t>
            </a:r>
            <a:endParaRPr lang="ru-RU" altLang="uk-UA" sz="2400" b="1" i="1" dirty="0">
              <a:solidFill>
                <a:srgbClr val="660033"/>
              </a:solidFill>
            </a:endParaRPr>
          </a:p>
        </p:txBody>
      </p:sp>
      <p:pic>
        <p:nvPicPr>
          <p:cNvPr id="57353" name="Picture 9" descr="imgpreview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878388"/>
            <a:ext cx="2555875" cy="1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DSC_00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4200"/>
            <a:ext cx="5600700" cy="3733800"/>
          </a:xfrm>
          <a:prstGeom prst="rect">
            <a:avLst/>
          </a:prstGeom>
        </p:spPr>
      </p:pic>
      <p:pic>
        <p:nvPicPr>
          <p:cNvPr id="8" name="Рисунок 7" descr="DSC_002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11300" cy="3274200"/>
          </a:xfrm>
          <a:prstGeom prst="rect">
            <a:avLst/>
          </a:prstGeom>
        </p:spPr>
      </p:pic>
      <p:pic>
        <p:nvPicPr>
          <p:cNvPr id="9" name="Рисунок 8" descr="DSC_00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900" y="0"/>
            <a:ext cx="46791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8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452</Words>
  <Application>Microsoft Office PowerPoint</Application>
  <PresentationFormat>Экран (4:3)</PresentationFormat>
  <Paragraphs>144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Презентация PowerPoint</vt:lpstr>
      <vt:lpstr>Життєве кредо:</vt:lpstr>
      <vt:lpstr>Загальні відомості</vt:lpstr>
      <vt:lpstr>Тема досвіду</vt:lpstr>
      <vt:lpstr>Шляхи реалізації теми</vt:lpstr>
      <vt:lpstr>Інтегровані уроки</vt:lpstr>
      <vt:lpstr>Інтегрований урок хімія – українська  мова</vt:lpstr>
      <vt:lpstr>Презентация PowerPoint</vt:lpstr>
      <vt:lpstr>Презентация PowerPoint</vt:lpstr>
      <vt:lpstr>Інтегрований урок хімія – фізика</vt:lpstr>
      <vt:lpstr>Позакласна робота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“Дива своїми руками”</vt:lpstr>
      <vt:lpstr>Презентация PowerPoint</vt:lpstr>
      <vt:lpstr>Постійно діюча виставка “Вирощуємо кристали”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Переможці II етапу МАН з хімії 2013-2014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 роботи</vt:lpstr>
    </vt:vector>
  </TitlesOfParts>
  <Company>NhT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НАТАША</cp:lastModifiedBy>
  <cp:revision>46</cp:revision>
  <dcterms:created xsi:type="dcterms:W3CDTF">2011-03-19T19:05:08Z</dcterms:created>
  <dcterms:modified xsi:type="dcterms:W3CDTF">2014-12-18T09:13:24Z</dcterms:modified>
</cp:coreProperties>
</file>