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6"/>
  </p:notesMasterIdLst>
  <p:handoutMasterIdLst>
    <p:handoutMasterId r:id="rId47"/>
  </p:handoutMasterIdLst>
  <p:sldIdLst>
    <p:sldId id="327" r:id="rId2"/>
    <p:sldId id="310" r:id="rId3"/>
    <p:sldId id="328" r:id="rId4"/>
    <p:sldId id="313" r:id="rId5"/>
    <p:sldId id="329" r:id="rId6"/>
    <p:sldId id="311" r:id="rId7"/>
    <p:sldId id="330" r:id="rId8"/>
    <p:sldId id="306" r:id="rId9"/>
    <p:sldId id="257" r:id="rId10"/>
    <p:sldId id="332" r:id="rId11"/>
    <p:sldId id="315" r:id="rId12"/>
    <p:sldId id="260" r:id="rId13"/>
    <p:sldId id="333" r:id="rId14"/>
    <p:sldId id="261" r:id="rId15"/>
    <p:sldId id="263" r:id="rId16"/>
    <p:sldId id="319" r:id="rId17"/>
    <p:sldId id="271" r:id="rId18"/>
    <p:sldId id="296" r:id="rId19"/>
    <p:sldId id="320" r:id="rId20"/>
    <p:sldId id="273" r:id="rId21"/>
    <p:sldId id="274" r:id="rId22"/>
    <p:sldId id="321" r:id="rId23"/>
    <p:sldId id="275" r:id="rId24"/>
    <p:sldId id="289" r:id="rId25"/>
    <p:sldId id="322" r:id="rId26"/>
    <p:sldId id="276" r:id="rId27"/>
    <p:sldId id="316" r:id="rId28"/>
    <p:sldId id="297" r:id="rId29"/>
    <p:sldId id="301" r:id="rId30"/>
    <p:sldId id="324" r:id="rId31"/>
    <p:sldId id="298" r:id="rId32"/>
    <p:sldId id="323" r:id="rId33"/>
    <p:sldId id="291" r:id="rId34"/>
    <p:sldId id="292" r:id="rId35"/>
    <p:sldId id="325" r:id="rId36"/>
    <p:sldId id="278" r:id="rId37"/>
    <p:sldId id="285" r:id="rId38"/>
    <p:sldId id="318" r:id="rId39"/>
    <p:sldId id="307" r:id="rId40"/>
    <p:sldId id="334" r:id="rId41"/>
    <p:sldId id="314" r:id="rId42"/>
    <p:sldId id="309" r:id="rId43"/>
    <p:sldId id="326" r:id="rId44"/>
    <p:sldId id="312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90929"/>
  </p:normalViewPr>
  <p:slideViewPr>
    <p:cSldViewPr>
      <p:cViewPr varScale="1">
        <p:scale>
          <a:sx n="60" d="100"/>
          <a:sy n="60" d="100"/>
        </p:scale>
        <p:origin x="-8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28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31E4D-9716-414A-A809-67A603596587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14E7132E-588F-4760-BC89-0CCC79115E26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00" baseline="0"/>
        </a:p>
      </dgm:t>
    </dgm:pt>
    <dgm:pt modelId="{20376AC7-3A15-4BFE-9529-C1090496CB04}" type="parTrans" cxnId="{DC82CB02-A355-47F8-B073-ACD7DAA9CB42}">
      <dgm:prSet/>
      <dgm:spPr/>
      <dgm:t>
        <a:bodyPr/>
        <a:lstStyle/>
        <a:p>
          <a:endParaRPr lang="ru-RU"/>
        </a:p>
      </dgm:t>
    </dgm:pt>
    <dgm:pt modelId="{CAEC9A29-650F-4465-93F3-68DC4824B005}" type="sibTrans" cxnId="{DC82CB02-A355-47F8-B073-ACD7DAA9CB42}">
      <dgm:prSet/>
      <dgm:spPr/>
      <dgm:t>
        <a:bodyPr/>
        <a:lstStyle/>
        <a:p>
          <a:endParaRPr lang="ru-RU"/>
        </a:p>
      </dgm:t>
    </dgm:pt>
    <dgm:pt modelId="{D7E1803F-21BD-4DE0-8387-0DAFDFB92711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00" baseline="0"/>
        </a:p>
      </dgm:t>
    </dgm:pt>
    <dgm:pt modelId="{C7F656BF-C889-4C0E-8F05-2EFBAD904518}" type="parTrans" cxnId="{1AEF581E-D244-4DCC-994A-F3A0EE7A2043}">
      <dgm:prSet/>
      <dgm:spPr/>
      <dgm:t>
        <a:bodyPr/>
        <a:lstStyle/>
        <a:p>
          <a:endParaRPr lang="ru-RU"/>
        </a:p>
      </dgm:t>
    </dgm:pt>
    <dgm:pt modelId="{CA56C9E6-8DEA-4D83-A580-DE31721991AF}" type="sibTrans" cxnId="{1AEF581E-D244-4DCC-994A-F3A0EE7A2043}">
      <dgm:prSet/>
      <dgm:spPr/>
      <dgm:t>
        <a:bodyPr/>
        <a:lstStyle/>
        <a:p>
          <a:endParaRPr lang="ru-RU"/>
        </a:p>
      </dgm:t>
    </dgm:pt>
    <dgm:pt modelId="{F1D558B4-0370-4AFD-8389-A44EDA785166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DAD99E-E5FA-4CC0-8E58-57F63192D092}" type="parTrans" cxnId="{B45CE4C2-D1C9-4D8D-8906-0CCA0F335A7F}">
      <dgm:prSet/>
      <dgm:spPr/>
      <dgm:t>
        <a:bodyPr/>
        <a:lstStyle/>
        <a:p>
          <a:endParaRPr lang="ru-RU"/>
        </a:p>
      </dgm:t>
    </dgm:pt>
    <dgm:pt modelId="{5C23E2A6-CB06-4F58-9C30-C36B1E810746}" type="sibTrans" cxnId="{B45CE4C2-D1C9-4D8D-8906-0CCA0F335A7F}">
      <dgm:prSet/>
      <dgm:spPr/>
      <dgm:t>
        <a:bodyPr/>
        <a:lstStyle/>
        <a:p>
          <a:endParaRPr lang="ru-RU"/>
        </a:p>
      </dgm:t>
    </dgm:pt>
    <dgm:pt modelId="{344FC4AC-8BF0-40DC-98C3-DD8EDB912175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7182A6-8F26-4A2A-8D66-0B84F8A8CFCC}" type="parTrans" cxnId="{BAECDB0F-CA86-4B46-A6DA-0D8E73E21799}">
      <dgm:prSet/>
      <dgm:spPr/>
      <dgm:t>
        <a:bodyPr/>
        <a:lstStyle/>
        <a:p>
          <a:endParaRPr lang="ru-RU"/>
        </a:p>
      </dgm:t>
    </dgm:pt>
    <dgm:pt modelId="{0D5DF436-1301-4FFC-8DD4-0B81891D5B0C}" type="sibTrans" cxnId="{BAECDB0F-CA86-4B46-A6DA-0D8E73E21799}">
      <dgm:prSet/>
      <dgm:spPr/>
      <dgm:t>
        <a:bodyPr/>
        <a:lstStyle/>
        <a:p>
          <a:endParaRPr lang="ru-RU"/>
        </a:p>
      </dgm:t>
    </dgm:pt>
    <dgm:pt modelId="{4D5A8098-8AEA-47E0-8C4E-73842CB6865E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B519B6-D7B6-4C7F-ADF8-877F0A48588B}" type="parTrans" cxnId="{B027E3BB-A167-4D67-B9F9-E8B25C3297C5}">
      <dgm:prSet/>
      <dgm:spPr/>
      <dgm:t>
        <a:bodyPr/>
        <a:lstStyle/>
        <a:p>
          <a:endParaRPr lang="ru-RU"/>
        </a:p>
      </dgm:t>
    </dgm:pt>
    <dgm:pt modelId="{DBED3613-4812-4CB8-AF69-4EA2355B4AB0}" type="sibTrans" cxnId="{B027E3BB-A167-4D67-B9F9-E8B25C3297C5}">
      <dgm:prSet/>
      <dgm:spPr/>
      <dgm:t>
        <a:bodyPr/>
        <a:lstStyle/>
        <a:p>
          <a:endParaRPr lang="ru-RU"/>
        </a:p>
      </dgm:t>
    </dgm:pt>
    <dgm:pt modelId="{102B23A5-720B-4679-8E0C-5EA9603103A0}">
      <dgm:prSet phldrT="[Текст]" phldr="1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sz="100" baseline="0"/>
        </a:p>
      </dgm:t>
    </dgm:pt>
    <dgm:pt modelId="{96D352F1-13FD-4FB2-B799-34ABCEE230FC}" type="sibTrans" cxnId="{A1720A7A-F5E7-4C9F-BBD4-F89AA35F579D}">
      <dgm:prSet/>
      <dgm:spPr/>
      <dgm:t>
        <a:bodyPr/>
        <a:lstStyle/>
        <a:p>
          <a:endParaRPr lang="ru-RU"/>
        </a:p>
      </dgm:t>
    </dgm:pt>
    <dgm:pt modelId="{77CEE931-4A1E-40C3-931F-6094419CB36A}" type="parTrans" cxnId="{A1720A7A-F5E7-4C9F-BBD4-F89AA35F579D}">
      <dgm:prSet/>
      <dgm:spPr/>
      <dgm:t>
        <a:bodyPr/>
        <a:lstStyle/>
        <a:p>
          <a:endParaRPr lang="ru-RU"/>
        </a:p>
      </dgm:t>
    </dgm:pt>
    <dgm:pt modelId="{3BF1B6DC-2426-4778-9CB7-B11EA8954322}" type="pres">
      <dgm:prSet presAssocID="{13C31E4D-9716-414A-A809-67A603596587}" presName="CompostProcess" presStyleCnt="0">
        <dgm:presLayoutVars>
          <dgm:dir/>
          <dgm:resizeHandles val="exact"/>
        </dgm:presLayoutVars>
      </dgm:prSet>
      <dgm:spPr/>
    </dgm:pt>
    <dgm:pt modelId="{016EDE65-DE48-49DD-B229-5FBBBDF1E57B}" type="pres">
      <dgm:prSet presAssocID="{13C31E4D-9716-414A-A809-67A603596587}" presName="arrow" presStyleLbl="bgShp" presStyleIdx="0" presStyleCnt="1"/>
      <dgm:spPr/>
    </dgm:pt>
    <dgm:pt modelId="{69388660-A4F4-4205-B8CB-854FC2398AF3}" type="pres">
      <dgm:prSet presAssocID="{13C31E4D-9716-414A-A809-67A603596587}" presName="linearProcess" presStyleCnt="0"/>
      <dgm:spPr/>
    </dgm:pt>
    <dgm:pt modelId="{1E3F0AFF-B970-43D9-8F7A-C2BE83CB2711}" type="pres">
      <dgm:prSet presAssocID="{14E7132E-588F-4760-BC89-0CCC79115E26}" presName="textNode" presStyleLbl="node1" presStyleIdx="0" presStyleCnt="6" custScaleY="833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249B82-08F3-4E2B-AC9C-E09668CE9CFD}" type="pres">
      <dgm:prSet presAssocID="{CAEC9A29-650F-4465-93F3-68DC4824B005}" presName="sibTrans" presStyleCnt="0"/>
      <dgm:spPr/>
    </dgm:pt>
    <dgm:pt modelId="{CDA97235-80C3-45B6-9790-11AE36B5D37D}" type="pres">
      <dgm:prSet presAssocID="{D7E1803F-21BD-4DE0-8387-0DAFDFB92711}" presName="textNode" presStyleLbl="node1" presStyleIdx="1" presStyleCnt="6" custScaleY="833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F0A131-3174-4BF0-89B2-E460FA5BCE0D}" type="pres">
      <dgm:prSet presAssocID="{CA56C9E6-8DEA-4D83-A580-DE31721991AF}" presName="sibTrans" presStyleCnt="0"/>
      <dgm:spPr/>
    </dgm:pt>
    <dgm:pt modelId="{160BF710-92F4-4AA3-A050-92F2E43805BC}" type="pres">
      <dgm:prSet presAssocID="{102B23A5-720B-4679-8E0C-5EA9603103A0}" presName="textNode" presStyleLbl="node1" presStyleIdx="2" presStyleCnt="6" custScaleX="108798" custScaleY="83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181ED-39D6-4806-9264-3A67E50996BA}" type="pres">
      <dgm:prSet presAssocID="{96D352F1-13FD-4FB2-B799-34ABCEE230FC}" presName="sibTrans" presStyleCnt="0"/>
      <dgm:spPr/>
    </dgm:pt>
    <dgm:pt modelId="{63D8EAC9-2EFA-4B2D-9DD3-119E26682A0D}" type="pres">
      <dgm:prSet presAssocID="{344FC4AC-8BF0-40DC-98C3-DD8EDB912175}" presName="textNode" presStyleLbl="node1" presStyleIdx="3" presStyleCnt="6" custScaleY="833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429E5E-BD09-4BD4-A3CA-783008E60A54}" type="pres">
      <dgm:prSet presAssocID="{0D5DF436-1301-4FFC-8DD4-0B81891D5B0C}" presName="sibTrans" presStyleCnt="0"/>
      <dgm:spPr/>
    </dgm:pt>
    <dgm:pt modelId="{788C60B5-1272-41DB-B26F-AC3761E50B4F}" type="pres">
      <dgm:prSet presAssocID="{4D5A8098-8AEA-47E0-8C4E-73842CB6865E}" presName="textNode" presStyleLbl="node1" presStyleIdx="4" presStyleCnt="6" custScaleY="833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A7771D-0D18-47C8-BEAF-29BEF6BAEE5A}" type="pres">
      <dgm:prSet presAssocID="{DBED3613-4812-4CB8-AF69-4EA2355B4AB0}" presName="sibTrans" presStyleCnt="0"/>
      <dgm:spPr/>
    </dgm:pt>
    <dgm:pt modelId="{D527B8E9-AA52-4C9C-BE61-F2F1300A9A80}" type="pres">
      <dgm:prSet presAssocID="{F1D558B4-0370-4AFD-8389-A44EDA785166}" presName="textNode" presStyleLbl="node1" presStyleIdx="5" presStyleCnt="6" custScaleX="132837" custScaleY="1333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1720A7A-F5E7-4C9F-BBD4-F89AA35F579D}" srcId="{13C31E4D-9716-414A-A809-67A603596587}" destId="{102B23A5-720B-4679-8E0C-5EA9603103A0}" srcOrd="2" destOrd="0" parTransId="{77CEE931-4A1E-40C3-931F-6094419CB36A}" sibTransId="{96D352F1-13FD-4FB2-B799-34ABCEE230FC}"/>
    <dgm:cxn modelId="{544F1969-F435-42C5-9EF0-4A7E8006F332}" type="presOf" srcId="{14E7132E-588F-4760-BC89-0CCC79115E26}" destId="{1E3F0AFF-B970-43D9-8F7A-C2BE83CB2711}" srcOrd="0" destOrd="0" presId="urn:microsoft.com/office/officeart/2005/8/layout/hProcess9"/>
    <dgm:cxn modelId="{158402FA-5494-48B1-85D5-5D336224C939}" type="presOf" srcId="{F1D558B4-0370-4AFD-8389-A44EDA785166}" destId="{D527B8E9-AA52-4C9C-BE61-F2F1300A9A80}" srcOrd="0" destOrd="0" presId="urn:microsoft.com/office/officeart/2005/8/layout/hProcess9"/>
    <dgm:cxn modelId="{B45CE4C2-D1C9-4D8D-8906-0CCA0F335A7F}" srcId="{13C31E4D-9716-414A-A809-67A603596587}" destId="{F1D558B4-0370-4AFD-8389-A44EDA785166}" srcOrd="5" destOrd="0" parTransId="{EEDAD99E-E5FA-4CC0-8E58-57F63192D092}" sibTransId="{5C23E2A6-CB06-4F58-9C30-C36B1E810746}"/>
    <dgm:cxn modelId="{4066B8C2-8F8D-4157-82DB-D15DEAED0F63}" type="presOf" srcId="{D7E1803F-21BD-4DE0-8387-0DAFDFB92711}" destId="{CDA97235-80C3-45B6-9790-11AE36B5D37D}" srcOrd="0" destOrd="0" presId="urn:microsoft.com/office/officeart/2005/8/layout/hProcess9"/>
    <dgm:cxn modelId="{D4A8AF30-854F-48B7-A704-61F861EB8A24}" type="presOf" srcId="{4D5A8098-8AEA-47E0-8C4E-73842CB6865E}" destId="{788C60B5-1272-41DB-B26F-AC3761E50B4F}" srcOrd="0" destOrd="0" presId="urn:microsoft.com/office/officeart/2005/8/layout/hProcess9"/>
    <dgm:cxn modelId="{B027E3BB-A167-4D67-B9F9-E8B25C3297C5}" srcId="{13C31E4D-9716-414A-A809-67A603596587}" destId="{4D5A8098-8AEA-47E0-8C4E-73842CB6865E}" srcOrd="4" destOrd="0" parTransId="{2DB519B6-D7B6-4C7F-ADF8-877F0A48588B}" sibTransId="{DBED3613-4812-4CB8-AF69-4EA2355B4AB0}"/>
    <dgm:cxn modelId="{7D696B9E-9018-4DB1-B58D-16837AEFC4F6}" type="presOf" srcId="{13C31E4D-9716-414A-A809-67A603596587}" destId="{3BF1B6DC-2426-4778-9CB7-B11EA8954322}" srcOrd="0" destOrd="0" presId="urn:microsoft.com/office/officeart/2005/8/layout/hProcess9"/>
    <dgm:cxn modelId="{DC82CB02-A355-47F8-B073-ACD7DAA9CB42}" srcId="{13C31E4D-9716-414A-A809-67A603596587}" destId="{14E7132E-588F-4760-BC89-0CCC79115E26}" srcOrd="0" destOrd="0" parTransId="{20376AC7-3A15-4BFE-9529-C1090496CB04}" sibTransId="{CAEC9A29-650F-4465-93F3-68DC4824B005}"/>
    <dgm:cxn modelId="{1AEF581E-D244-4DCC-994A-F3A0EE7A2043}" srcId="{13C31E4D-9716-414A-A809-67A603596587}" destId="{D7E1803F-21BD-4DE0-8387-0DAFDFB92711}" srcOrd="1" destOrd="0" parTransId="{C7F656BF-C889-4C0E-8F05-2EFBAD904518}" sibTransId="{CA56C9E6-8DEA-4D83-A580-DE31721991AF}"/>
    <dgm:cxn modelId="{27757FDF-3B56-4BB3-8B2B-1FF748DACA21}" type="presOf" srcId="{344FC4AC-8BF0-40DC-98C3-DD8EDB912175}" destId="{63D8EAC9-2EFA-4B2D-9DD3-119E26682A0D}" srcOrd="0" destOrd="0" presId="urn:microsoft.com/office/officeart/2005/8/layout/hProcess9"/>
    <dgm:cxn modelId="{BAECDB0F-CA86-4B46-A6DA-0D8E73E21799}" srcId="{13C31E4D-9716-414A-A809-67A603596587}" destId="{344FC4AC-8BF0-40DC-98C3-DD8EDB912175}" srcOrd="3" destOrd="0" parTransId="{BF7182A6-8F26-4A2A-8D66-0B84F8A8CFCC}" sibTransId="{0D5DF436-1301-4FFC-8DD4-0B81891D5B0C}"/>
    <dgm:cxn modelId="{066D1060-0818-4C12-9F70-D2BAC6E96E36}" type="presOf" srcId="{102B23A5-720B-4679-8E0C-5EA9603103A0}" destId="{160BF710-92F4-4AA3-A050-92F2E43805BC}" srcOrd="0" destOrd="0" presId="urn:microsoft.com/office/officeart/2005/8/layout/hProcess9"/>
    <dgm:cxn modelId="{C3BFAC3B-F3D7-4190-B947-AF8BAFA0D970}" type="presParOf" srcId="{3BF1B6DC-2426-4778-9CB7-B11EA8954322}" destId="{016EDE65-DE48-49DD-B229-5FBBBDF1E57B}" srcOrd="0" destOrd="0" presId="urn:microsoft.com/office/officeart/2005/8/layout/hProcess9"/>
    <dgm:cxn modelId="{C0BA06CA-0813-4265-9A3F-F04879696FC4}" type="presParOf" srcId="{3BF1B6DC-2426-4778-9CB7-B11EA8954322}" destId="{69388660-A4F4-4205-B8CB-854FC2398AF3}" srcOrd="1" destOrd="0" presId="urn:microsoft.com/office/officeart/2005/8/layout/hProcess9"/>
    <dgm:cxn modelId="{8508660D-F560-4539-8908-F4ECB309DC05}" type="presParOf" srcId="{69388660-A4F4-4205-B8CB-854FC2398AF3}" destId="{1E3F0AFF-B970-43D9-8F7A-C2BE83CB2711}" srcOrd="0" destOrd="0" presId="urn:microsoft.com/office/officeart/2005/8/layout/hProcess9"/>
    <dgm:cxn modelId="{35323614-A727-42F1-8D70-7DE9960A553B}" type="presParOf" srcId="{69388660-A4F4-4205-B8CB-854FC2398AF3}" destId="{47249B82-08F3-4E2B-AC9C-E09668CE9CFD}" srcOrd="1" destOrd="0" presId="urn:microsoft.com/office/officeart/2005/8/layout/hProcess9"/>
    <dgm:cxn modelId="{0EA13E75-823A-419C-A85D-096457287F25}" type="presParOf" srcId="{69388660-A4F4-4205-B8CB-854FC2398AF3}" destId="{CDA97235-80C3-45B6-9790-11AE36B5D37D}" srcOrd="2" destOrd="0" presId="urn:microsoft.com/office/officeart/2005/8/layout/hProcess9"/>
    <dgm:cxn modelId="{FDABDE32-46C4-4CBC-8FF4-DD50B04BAECC}" type="presParOf" srcId="{69388660-A4F4-4205-B8CB-854FC2398AF3}" destId="{DEF0A131-3174-4BF0-89B2-E460FA5BCE0D}" srcOrd="3" destOrd="0" presId="urn:microsoft.com/office/officeart/2005/8/layout/hProcess9"/>
    <dgm:cxn modelId="{D7C82C1B-E0FD-4CC7-91B5-CE8F7F091F0C}" type="presParOf" srcId="{69388660-A4F4-4205-B8CB-854FC2398AF3}" destId="{160BF710-92F4-4AA3-A050-92F2E43805BC}" srcOrd="4" destOrd="0" presId="urn:microsoft.com/office/officeart/2005/8/layout/hProcess9"/>
    <dgm:cxn modelId="{39F178BD-0003-4CAF-8BC1-23C12060DF31}" type="presParOf" srcId="{69388660-A4F4-4205-B8CB-854FC2398AF3}" destId="{1D9181ED-39D6-4806-9264-3A67E50996BA}" srcOrd="5" destOrd="0" presId="urn:microsoft.com/office/officeart/2005/8/layout/hProcess9"/>
    <dgm:cxn modelId="{BD38F0C4-3556-4FED-85F5-24BE0ED78B0D}" type="presParOf" srcId="{69388660-A4F4-4205-B8CB-854FC2398AF3}" destId="{63D8EAC9-2EFA-4B2D-9DD3-119E26682A0D}" srcOrd="6" destOrd="0" presId="urn:microsoft.com/office/officeart/2005/8/layout/hProcess9"/>
    <dgm:cxn modelId="{CD6A47EA-E342-40A3-BBDF-3EE82AB350CC}" type="presParOf" srcId="{69388660-A4F4-4205-B8CB-854FC2398AF3}" destId="{64429E5E-BD09-4BD4-A3CA-783008E60A54}" srcOrd="7" destOrd="0" presId="urn:microsoft.com/office/officeart/2005/8/layout/hProcess9"/>
    <dgm:cxn modelId="{0DAAFF47-FF41-46D7-B3C8-50F607AFC7F3}" type="presParOf" srcId="{69388660-A4F4-4205-B8CB-854FC2398AF3}" destId="{788C60B5-1272-41DB-B26F-AC3761E50B4F}" srcOrd="8" destOrd="0" presId="urn:microsoft.com/office/officeart/2005/8/layout/hProcess9"/>
    <dgm:cxn modelId="{595EC5E7-A520-493D-A2EE-23BDAF9CD370}" type="presParOf" srcId="{69388660-A4F4-4205-B8CB-854FC2398AF3}" destId="{70A7771D-0D18-47C8-BEAF-29BEF6BAEE5A}" srcOrd="9" destOrd="0" presId="urn:microsoft.com/office/officeart/2005/8/layout/hProcess9"/>
    <dgm:cxn modelId="{E6206E31-FA48-4140-BB7B-0783822D1D56}" type="presParOf" srcId="{69388660-A4F4-4205-B8CB-854FC2398AF3}" destId="{D527B8E9-AA52-4C9C-BE61-F2F1300A9A8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91C74-52B6-4A41-8B83-314EA7F1AE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FCE858A-D953-4353-B3B0-89069E42BB4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БУДОВА   ТРАВНОЇ  СИСТЕМИ</a:t>
          </a:r>
        </a:p>
        <a:p>
          <a:pPr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500" dirty="0"/>
        </a:p>
      </dgm:t>
    </dgm:pt>
    <dgm:pt modelId="{A16FBD45-3049-4C09-80B9-F2063FD74EB8}" type="parTrans" cxnId="{2F43EC69-8E33-4CAD-AC54-CC2E1F1DABF1}">
      <dgm:prSet/>
      <dgm:spPr/>
      <dgm:t>
        <a:bodyPr/>
        <a:lstStyle/>
        <a:p>
          <a:endParaRPr lang="uk-UA"/>
        </a:p>
      </dgm:t>
    </dgm:pt>
    <dgm:pt modelId="{E05896BF-079A-4FF5-8564-0484F5D0B2FF}" type="sibTrans" cxnId="{2F43EC69-8E33-4CAD-AC54-CC2E1F1DABF1}">
      <dgm:prSet/>
      <dgm:spPr/>
      <dgm:t>
        <a:bodyPr/>
        <a:lstStyle/>
        <a:p>
          <a:endParaRPr lang="uk-UA"/>
        </a:p>
      </dgm:t>
    </dgm:pt>
    <dgm:pt modelId="{82EB1DCC-A893-4111-A9D8-46BD61058D05}">
      <dgm:prSet phldrT="[Текст]" custT="1"/>
      <dgm:spPr/>
      <dgm:t>
        <a:bodyPr/>
        <a:lstStyle/>
        <a:p>
          <a:r>
            <a:rPr lang="uk-UA" sz="3600" b="1" dirty="0" smtClean="0"/>
            <a:t>Травний канал:</a:t>
          </a:r>
          <a:endParaRPr lang="uk-UA" sz="3600" dirty="0"/>
        </a:p>
      </dgm:t>
    </dgm:pt>
    <dgm:pt modelId="{ED1F0511-525A-4DEA-8F11-7316E853925F}" type="parTrans" cxnId="{837BF2CE-5C82-4C10-B236-B84297784CC7}">
      <dgm:prSet/>
      <dgm:spPr/>
      <dgm:t>
        <a:bodyPr/>
        <a:lstStyle/>
        <a:p>
          <a:endParaRPr lang="uk-UA"/>
        </a:p>
      </dgm:t>
    </dgm:pt>
    <dgm:pt modelId="{ED498217-1443-4734-9921-F24A87755C08}" type="sibTrans" cxnId="{837BF2CE-5C82-4C10-B236-B84297784CC7}">
      <dgm:prSet/>
      <dgm:spPr/>
      <dgm:t>
        <a:bodyPr/>
        <a:lstStyle/>
        <a:p>
          <a:endParaRPr lang="uk-UA"/>
        </a:p>
      </dgm:t>
    </dgm:pt>
    <dgm:pt modelId="{D83E6B8C-D4E4-4E66-A7BE-B5FF24C58537}">
      <dgm:prSet phldrT="[Текст]" custT="1"/>
      <dgm:spPr/>
      <dgm:t>
        <a:bodyPr/>
        <a:lstStyle/>
        <a:p>
          <a:pPr algn="l">
            <a:buFontTx/>
            <a:buChar char="-"/>
          </a:pPr>
          <a:r>
            <a:rPr lang="uk-UA" sz="2400" b="1" dirty="0" smtClean="0">
              <a:solidFill>
                <a:srgbClr val="003300"/>
              </a:solidFill>
            </a:rPr>
            <a:t> </a:t>
          </a:r>
          <a:r>
            <a:rPr lang="uk-UA" sz="2000" b="1" dirty="0" smtClean="0">
              <a:solidFill>
                <a:srgbClr val="003300"/>
              </a:solidFill>
            </a:rPr>
            <a:t>ротова порожнина;</a:t>
          </a:r>
        </a:p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 глотка;</a:t>
          </a:r>
        </a:p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 стравохід;</a:t>
          </a:r>
        </a:p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 шлунок;</a:t>
          </a:r>
        </a:p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 тонкий кишечник;</a:t>
          </a:r>
        </a:p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товстий кишечник.</a:t>
          </a:r>
        </a:p>
        <a:p>
          <a:pPr algn="ctr"/>
          <a:endParaRPr lang="uk-UA" dirty="0"/>
        </a:p>
      </dgm:t>
    </dgm:pt>
    <dgm:pt modelId="{A56D3304-7E37-41D7-B7C2-9F3399B2CF30}" type="parTrans" cxnId="{FAD3C186-AF8E-4F54-A824-E8F7F50AE8FF}">
      <dgm:prSet/>
      <dgm:spPr/>
      <dgm:t>
        <a:bodyPr/>
        <a:lstStyle/>
        <a:p>
          <a:endParaRPr lang="uk-UA"/>
        </a:p>
      </dgm:t>
    </dgm:pt>
    <dgm:pt modelId="{D8E93C31-FC09-40B4-A7E8-61C966BC247D}" type="sibTrans" cxnId="{FAD3C186-AF8E-4F54-A824-E8F7F50AE8FF}">
      <dgm:prSet/>
      <dgm:spPr/>
      <dgm:t>
        <a:bodyPr/>
        <a:lstStyle/>
        <a:p>
          <a:endParaRPr lang="uk-UA"/>
        </a:p>
      </dgm:t>
    </dgm:pt>
    <dgm:pt modelId="{9075556C-0ED5-4D71-A4A9-17357E78FB55}">
      <dgm:prSet phldrT="[Текст]" custT="1"/>
      <dgm:spPr/>
      <dgm:t>
        <a:bodyPr/>
        <a:lstStyle/>
        <a:p>
          <a:r>
            <a:rPr lang="uk-UA" sz="3600" b="1" dirty="0" smtClean="0"/>
            <a:t>Травні залози:</a:t>
          </a:r>
          <a:endParaRPr lang="uk-UA" sz="3600" dirty="0"/>
        </a:p>
      </dgm:t>
    </dgm:pt>
    <dgm:pt modelId="{401BC194-36E2-4744-91AF-AF6717997243}" type="parTrans" cxnId="{224C3792-8C84-420C-897F-FFA8348E8E65}">
      <dgm:prSet/>
      <dgm:spPr/>
      <dgm:t>
        <a:bodyPr/>
        <a:lstStyle/>
        <a:p>
          <a:endParaRPr lang="uk-UA"/>
        </a:p>
      </dgm:t>
    </dgm:pt>
    <dgm:pt modelId="{69ED9B4B-2F46-49BE-B406-15CB5AAF4C77}" type="sibTrans" cxnId="{224C3792-8C84-420C-897F-FFA8348E8E65}">
      <dgm:prSet/>
      <dgm:spPr/>
      <dgm:t>
        <a:bodyPr/>
        <a:lstStyle/>
        <a:p>
          <a:endParaRPr lang="uk-UA"/>
        </a:p>
      </dgm:t>
    </dgm:pt>
    <dgm:pt modelId="{E0CB0CB1-447D-4A31-B700-B374789336F4}">
      <dgm:prSet phldrT="[Текст]" custT="1"/>
      <dgm:spPr/>
      <dgm:t>
        <a:bodyPr/>
        <a:lstStyle/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слинні;</a:t>
          </a:r>
        </a:p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 печінка;</a:t>
          </a:r>
        </a:p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 підшлункова;</a:t>
          </a:r>
        </a:p>
        <a:p>
          <a:pPr algn="l">
            <a:buFontTx/>
            <a:buChar char="-"/>
          </a:pPr>
          <a:r>
            <a:rPr lang="uk-UA" sz="2000" b="1" dirty="0" smtClean="0">
              <a:solidFill>
                <a:srgbClr val="003300"/>
              </a:solidFill>
            </a:rPr>
            <a:t> залози слизової оболонки</a:t>
          </a:r>
          <a:endParaRPr lang="uk-UA" sz="2000" dirty="0"/>
        </a:p>
      </dgm:t>
    </dgm:pt>
    <dgm:pt modelId="{2869E681-A3EB-4E3E-BC33-38A5FABEA1F8}" type="parTrans" cxnId="{CA612DFD-027D-4BAE-BA54-D7A373343BF8}">
      <dgm:prSet/>
      <dgm:spPr/>
      <dgm:t>
        <a:bodyPr/>
        <a:lstStyle/>
        <a:p>
          <a:endParaRPr lang="uk-UA"/>
        </a:p>
      </dgm:t>
    </dgm:pt>
    <dgm:pt modelId="{4BDBB28D-6514-400B-948B-D3DE64798DDA}" type="sibTrans" cxnId="{CA612DFD-027D-4BAE-BA54-D7A373343BF8}">
      <dgm:prSet/>
      <dgm:spPr/>
      <dgm:t>
        <a:bodyPr/>
        <a:lstStyle/>
        <a:p>
          <a:endParaRPr lang="uk-UA"/>
        </a:p>
      </dgm:t>
    </dgm:pt>
    <dgm:pt modelId="{7B1C9C5A-B6A6-44AC-8985-40C3E657C92E}" type="pres">
      <dgm:prSet presAssocID="{4FC91C74-52B6-4A41-8B83-314EA7F1AE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CAC0F8E-E7F7-4EC2-886F-676902165452}" type="pres">
      <dgm:prSet presAssocID="{BFCE858A-D953-4353-B3B0-89069E42BB44}" presName="vertOne" presStyleCnt="0"/>
      <dgm:spPr/>
    </dgm:pt>
    <dgm:pt modelId="{42B0B805-80C6-4955-9C2D-A8B078C50054}" type="pres">
      <dgm:prSet presAssocID="{BFCE858A-D953-4353-B3B0-89069E42BB44}" presName="txOne" presStyleLbl="node0" presStyleIdx="0" presStyleCnt="1" custScaleY="58173" custLinFactY="-100000" custLinFactNeighborX="32418" custLinFactNeighborY="-1082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110E137-D8D0-4D8F-9B97-532322E1322C}" type="pres">
      <dgm:prSet presAssocID="{BFCE858A-D953-4353-B3B0-89069E42BB44}" presName="parTransOne" presStyleCnt="0"/>
      <dgm:spPr/>
    </dgm:pt>
    <dgm:pt modelId="{31E6DD48-C9CA-4182-84BE-68C13E6B7872}" type="pres">
      <dgm:prSet presAssocID="{BFCE858A-D953-4353-B3B0-89069E42BB44}" presName="horzOne" presStyleCnt="0"/>
      <dgm:spPr/>
    </dgm:pt>
    <dgm:pt modelId="{BCBD225B-828D-4D9A-808A-51F8BC6DCC66}" type="pres">
      <dgm:prSet presAssocID="{82EB1DCC-A893-4111-A9D8-46BD61058D05}" presName="vertTwo" presStyleCnt="0"/>
      <dgm:spPr/>
    </dgm:pt>
    <dgm:pt modelId="{7B5BD694-10E6-476C-91D3-21EB181ECB3C}" type="pres">
      <dgm:prSet presAssocID="{82EB1DCC-A893-4111-A9D8-46BD61058D05}" presName="txTwo" presStyleLbl="node2" presStyleIdx="0" presStyleCnt="2" custScaleX="119681" custScaleY="690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8AF71A-9D70-4217-97F3-F19481F8CB36}" type="pres">
      <dgm:prSet presAssocID="{82EB1DCC-A893-4111-A9D8-46BD61058D05}" presName="parTransTwo" presStyleCnt="0"/>
      <dgm:spPr/>
    </dgm:pt>
    <dgm:pt modelId="{D4EF1A4A-4E1B-4E98-A4E3-CAAF7ED1122A}" type="pres">
      <dgm:prSet presAssocID="{82EB1DCC-A893-4111-A9D8-46BD61058D05}" presName="horzTwo" presStyleCnt="0"/>
      <dgm:spPr/>
    </dgm:pt>
    <dgm:pt modelId="{6577C50E-54BF-49A1-902E-8604D6B55E1F}" type="pres">
      <dgm:prSet presAssocID="{D83E6B8C-D4E4-4E66-A7BE-B5FF24C58537}" presName="vertThree" presStyleCnt="0"/>
      <dgm:spPr/>
    </dgm:pt>
    <dgm:pt modelId="{FE79C742-1727-4CAB-87F9-8EFCC141E0BF}" type="pres">
      <dgm:prSet presAssocID="{D83E6B8C-D4E4-4E66-A7BE-B5FF24C58537}" presName="txThree" presStyleLbl="node3" presStyleIdx="0" presStyleCnt="2" custScaleX="108672" custScaleY="1276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A223A0E-26D8-48F3-9084-0E139565E629}" type="pres">
      <dgm:prSet presAssocID="{D83E6B8C-D4E4-4E66-A7BE-B5FF24C58537}" presName="horzThree" presStyleCnt="0"/>
      <dgm:spPr/>
    </dgm:pt>
    <dgm:pt modelId="{C4F8E220-541F-44CC-9509-95595F4383F9}" type="pres">
      <dgm:prSet presAssocID="{ED498217-1443-4734-9921-F24A87755C08}" presName="sibSpaceTwo" presStyleCnt="0"/>
      <dgm:spPr/>
    </dgm:pt>
    <dgm:pt modelId="{E45BA54D-075A-4CAB-A0C9-F95839E3490C}" type="pres">
      <dgm:prSet presAssocID="{9075556C-0ED5-4D71-A4A9-17357E78FB55}" presName="vertTwo" presStyleCnt="0"/>
      <dgm:spPr/>
    </dgm:pt>
    <dgm:pt modelId="{F908A5B0-C7C3-42D3-96BF-C3F2B932C7DF}" type="pres">
      <dgm:prSet presAssocID="{9075556C-0ED5-4D71-A4A9-17357E78FB55}" presName="txTwo" presStyleLbl="node2" presStyleIdx="1" presStyleCnt="2" custScaleX="121191" custScaleY="70797" custLinFactNeighborX="5815" custLinFactNeighborY="-38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90C6D2-729C-4DB7-BD5C-32C6133409A2}" type="pres">
      <dgm:prSet presAssocID="{9075556C-0ED5-4D71-A4A9-17357E78FB55}" presName="parTransTwo" presStyleCnt="0"/>
      <dgm:spPr/>
    </dgm:pt>
    <dgm:pt modelId="{07283E4C-1141-488E-9A3C-734CEFF0B7D0}" type="pres">
      <dgm:prSet presAssocID="{9075556C-0ED5-4D71-A4A9-17357E78FB55}" presName="horzTwo" presStyleCnt="0"/>
      <dgm:spPr/>
    </dgm:pt>
    <dgm:pt modelId="{F6064CD5-571E-479D-93CC-DA1E63CF2AB3}" type="pres">
      <dgm:prSet presAssocID="{E0CB0CB1-447D-4A31-B700-B374789336F4}" presName="vertThree" presStyleCnt="0"/>
      <dgm:spPr/>
    </dgm:pt>
    <dgm:pt modelId="{55462102-0B72-4D04-8871-7557966C9BBD}" type="pres">
      <dgm:prSet presAssocID="{E0CB0CB1-447D-4A31-B700-B374789336F4}" presName="txThree" presStyleLbl="node3" presStyleIdx="1" presStyleCnt="2" custScaleY="125665" custLinFactNeighborY="-5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7C9CD3-510F-43C4-9CE3-138F799ADD98}" type="pres">
      <dgm:prSet presAssocID="{E0CB0CB1-447D-4A31-B700-B374789336F4}" presName="horzThree" presStyleCnt="0"/>
      <dgm:spPr/>
    </dgm:pt>
  </dgm:ptLst>
  <dgm:cxnLst>
    <dgm:cxn modelId="{4B9A26C7-51FA-424A-B0A6-C12ED0C7DF56}" type="presOf" srcId="{9075556C-0ED5-4D71-A4A9-17357E78FB55}" destId="{F908A5B0-C7C3-42D3-96BF-C3F2B932C7DF}" srcOrd="0" destOrd="0" presId="urn:microsoft.com/office/officeart/2005/8/layout/hierarchy4"/>
    <dgm:cxn modelId="{2E8E0F56-0028-4C1D-9247-FEDF61DFBEA9}" type="presOf" srcId="{4FC91C74-52B6-4A41-8B83-314EA7F1AE89}" destId="{7B1C9C5A-B6A6-44AC-8985-40C3E657C92E}" srcOrd="0" destOrd="0" presId="urn:microsoft.com/office/officeart/2005/8/layout/hierarchy4"/>
    <dgm:cxn modelId="{79BCDE33-4C5F-421B-AA89-5D17A2386F0D}" type="presOf" srcId="{D83E6B8C-D4E4-4E66-A7BE-B5FF24C58537}" destId="{FE79C742-1727-4CAB-87F9-8EFCC141E0BF}" srcOrd="0" destOrd="0" presId="urn:microsoft.com/office/officeart/2005/8/layout/hierarchy4"/>
    <dgm:cxn modelId="{837BF2CE-5C82-4C10-B236-B84297784CC7}" srcId="{BFCE858A-D953-4353-B3B0-89069E42BB44}" destId="{82EB1DCC-A893-4111-A9D8-46BD61058D05}" srcOrd="0" destOrd="0" parTransId="{ED1F0511-525A-4DEA-8F11-7316E853925F}" sibTransId="{ED498217-1443-4734-9921-F24A87755C08}"/>
    <dgm:cxn modelId="{226359F0-39D1-4571-972C-F00F4D3AF558}" type="presOf" srcId="{BFCE858A-D953-4353-B3B0-89069E42BB44}" destId="{42B0B805-80C6-4955-9C2D-A8B078C50054}" srcOrd="0" destOrd="0" presId="urn:microsoft.com/office/officeart/2005/8/layout/hierarchy4"/>
    <dgm:cxn modelId="{B1147363-F1AE-4FDC-B0B0-1B7E95B151E2}" type="presOf" srcId="{82EB1DCC-A893-4111-A9D8-46BD61058D05}" destId="{7B5BD694-10E6-476C-91D3-21EB181ECB3C}" srcOrd="0" destOrd="0" presId="urn:microsoft.com/office/officeart/2005/8/layout/hierarchy4"/>
    <dgm:cxn modelId="{FAD3C186-AF8E-4F54-A824-E8F7F50AE8FF}" srcId="{82EB1DCC-A893-4111-A9D8-46BD61058D05}" destId="{D83E6B8C-D4E4-4E66-A7BE-B5FF24C58537}" srcOrd="0" destOrd="0" parTransId="{A56D3304-7E37-41D7-B7C2-9F3399B2CF30}" sibTransId="{D8E93C31-FC09-40B4-A7E8-61C966BC247D}"/>
    <dgm:cxn modelId="{CA612DFD-027D-4BAE-BA54-D7A373343BF8}" srcId="{9075556C-0ED5-4D71-A4A9-17357E78FB55}" destId="{E0CB0CB1-447D-4A31-B700-B374789336F4}" srcOrd="0" destOrd="0" parTransId="{2869E681-A3EB-4E3E-BC33-38A5FABEA1F8}" sibTransId="{4BDBB28D-6514-400B-948B-D3DE64798DDA}"/>
    <dgm:cxn modelId="{224C3792-8C84-420C-897F-FFA8348E8E65}" srcId="{BFCE858A-D953-4353-B3B0-89069E42BB44}" destId="{9075556C-0ED5-4D71-A4A9-17357E78FB55}" srcOrd="1" destOrd="0" parTransId="{401BC194-36E2-4744-91AF-AF6717997243}" sibTransId="{69ED9B4B-2F46-49BE-B406-15CB5AAF4C77}"/>
    <dgm:cxn modelId="{50D9192C-2DAE-45ED-85DA-50B3728863FC}" type="presOf" srcId="{E0CB0CB1-447D-4A31-B700-B374789336F4}" destId="{55462102-0B72-4D04-8871-7557966C9BBD}" srcOrd="0" destOrd="0" presId="urn:microsoft.com/office/officeart/2005/8/layout/hierarchy4"/>
    <dgm:cxn modelId="{2F43EC69-8E33-4CAD-AC54-CC2E1F1DABF1}" srcId="{4FC91C74-52B6-4A41-8B83-314EA7F1AE89}" destId="{BFCE858A-D953-4353-B3B0-89069E42BB44}" srcOrd="0" destOrd="0" parTransId="{A16FBD45-3049-4C09-80B9-F2063FD74EB8}" sibTransId="{E05896BF-079A-4FF5-8564-0484F5D0B2FF}"/>
    <dgm:cxn modelId="{89E0066D-9DED-429F-A1EA-67ECD5D84209}" type="presParOf" srcId="{7B1C9C5A-B6A6-44AC-8985-40C3E657C92E}" destId="{6CAC0F8E-E7F7-4EC2-886F-676902165452}" srcOrd="0" destOrd="0" presId="urn:microsoft.com/office/officeart/2005/8/layout/hierarchy4"/>
    <dgm:cxn modelId="{EFD7C409-456A-44F4-8A9A-16DC644B4D1B}" type="presParOf" srcId="{6CAC0F8E-E7F7-4EC2-886F-676902165452}" destId="{42B0B805-80C6-4955-9C2D-A8B078C50054}" srcOrd="0" destOrd="0" presId="urn:microsoft.com/office/officeart/2005/8/layout/hierarchy4"/>
    <dgm:cxn modelId="{28BF1A18-BE0F-4ACE-A1E8-F644A75FD0F3}" type="presParOf" srcId="{6CAC0F8E-E7F7-4EC2-886F-676902165452}" destId="{E110E137-D8D0-4D8F-9B97-532322E1322C}" srcOrd="1" destOrd="0" presId="urn:microsoft.com/office/officeart/2005/8/layout/hierarchy4"/>
    <dgm:cxn modelId="{15543D58-CEDE-48A7-BCE7-EAA6359CD3DF}" type="presParOf" srcId="{6CAC0F8E-E7F7-4EC2-886F-676902165452}" destId="{31E6DD48-C9CA-4182-84BE-68C13E6B7872}" srcOrd="2" destOrd="0" presId="urn:microsoft.com/office/officeart/2005/8/layout/hierarchy4"/>
    <dgm:cxn modelId="{28C81C3F-E6AB-499B-B4AA-5FB60DB7B53D}" type="presParOf" srcId="{31E6DD48-C9CA-4182-84BE-68C13E6B7872}" destId="{BCBD225B-828D-4D9A-808A-51F8BC6DCC66}" srcOrd="0" destOrd="0" presId="urn:microsoft.com/office/officeart/2005/8/layout/hierarchy4"/>
    <dgm:cxn modelId="{9B6A9AB6-58A2-4B72-8DF2-0E002BFC6E8E}" type="presParOf" srcId="{BCBD225B-828D-4D9A-808A-51F8BC6DCC66}" destId="{7B5BD694-10E6-476C-91D3-21EB181ECB3C}" srcOrd="0" destOrd="0" presId="urn:microsoft.com/office/officeart/2005/8/layout/hierarchy4"/>
    <dgm:cxn modelId="{674D1D75-BAC9-4961-AF79-7B597307F062}" type="presParOf" srcId="{BCBD225B-828D-4D9A-808A-51F8BC6DCC66}" destId="{9B8AF71A-9D70-4217-97F3-F19481F8CB36}" srcOrd="1" destOrd="0" presId="urn:microsoft.com/office/officeart/2005/8/layout/hierarchy4"/>
    <dgm:cxn modelId="{4B280577-664A-4FB6-84CB-BE9FAE644FDF}" type="presParOf" srcId="{BCBD225B-828D-4D9A-808A-51F8BC6DCC66}" destId="{D4EF1A4A-4E1B-4E98-A4E3-CAAF7ED1122A}" srcOrd="2" destOrd="0" presId="urn:microsoft.com/office/officeart/2005/8/layout/hierarchy4"/>
    <dgm:cxn modelId="{3024488C-ACDC-4402-9B74-788D561EC0D9}" type="presParOf" srcId="{D4EF1A4A-4E1B-4E98-A4E3-CAAF7ED1122A}" destId="{6577C50E-54BF-49A1-902E-8604D6B55E1F}" srcOrd="0" destOrd="0" presId="urn:microsoft.com/office/officeart/2005/8/layout/hierarchy4"/>
    <dgm:cxn modelId="{57931335-611B-44E8-B8CC-09579908000A}" type="presParOf" srcId="{6577C50E-54BF-49A1-902E-8604D6B55E1F}" destId="{FE79C742-1727-4CAB-87F9-8EFCC141E0BF}" srcOrd="0" destOrd="0" presId="urn:microsoft.com/office/officeart/2005/8/layout/hierarchy4"/>
    <dgm:cxn modelId="{DCAAB81C-1104-42BC-AE84-93E70FC79456}" type="presParOf" srcId="{6577C50E-54BF-49A1-902E-8604D6B55E1F}" destId="{1A223A0E-26D8-48F3-9084-0E139565E629}" srcOrd="1" destOrd="0" presId="urn:microsoft.com/office/officeart/2005/8/layout/hierarchy4"/>
    <dgm:cxn modelId="{18DD23BB-694D-45EF-BB6E-8C6B86CC3A00}" type="presParOf" srcId="{31E6DD48-C9CA-4182-84BE-68C13E6B7872}" destId="{C4F8E220-541F-44CC-9509-95595F4383F9}" srcOrd="1" destOrd="0" presId="urn:microsoft.com/office/officeart/2005/8/layout/hierarchy4"/>
    <dgm:cxn modelId="{DB93E6D1-1C0B-47D0-A123-E2DADF092F5A}" type="presParOf" srcId="{31E6DD48-C9CA-4182-84BE-68C13E6B7872}" destId="{E45BA54D-075A-4CAB-A0C9-F95839E3490C}" srcOrd="2" destOrd="0" presId="urn:microsoft.com/office/officeart/2005/8/layout/hierarchy4"/>
    <dgm:cxn modelId="{DBDE75ED-1BE8-4E3F-9475-09037D4CE527}" type="presParOf" srcId="{E45BA54D-075A-4CAB-A0C9-F95839E3490C}" destId="{F908A5B0-C7C3-42D3-96BF-C3F2B932C7DF}" srcOrd="0" destOrd="0" presId="urn:microsoft.com/office/officeart/2005/8/layout/hierarchy4"/>
    <dgm:cxn modelId="{ABD983FB-DC85-4B49-A8FC-8910B41DE424}" type="presParOf" srcId="{E45BA54D-075A-4CAB-A0C9-F95839E3490C}" destId="{2A90C6D2-729C-4DB7-BD5C-32C6133409A2}" srcOrd="1" destOrd="0" presId="urn:microsoft.com/office/officeart/2005/8/layout/hierarchy4"/>
    <dgm:cxn modelId="{8850927E-8FB3-4D28-9B9B-42F2C957473F}" type="presParOf" srcId="{E45BA54D-075A-4CAB-A0C9-F95839E3490C}" destId="{07283E4C-1141-488E-9A3C-734CEFF0B7D0}" srcOrd="2" destOrd="0" presId="urn:microsoft.com/office/officeart/2005/8/layout/hierarchy4"/>
    <dgm:cxn modelId="{6F8F299E-5307-43DB-BCDC-8955B2D410AD}" type="presParOf" srcId="{07283E4C-1141-488E-9A3C-734CEFF0B7D0}" destId="{F6064CD5-571E-479D-93CC-DA1E63CF2AB3}" srcOrd="0" destOrd="0" presId="urn:microsoft.com/office/officeart/2005/8/layout/hierarchy4"/>
    <dgm:cxn modelId="{9A80242F-3815-43B9-A55E-C45DDCA3E745}" type="presParOf" srcId="{F6064CD5-571E-479D-93CC-DA1E63CF2AB3}" destId="{55462102-0B72-4D04-8871-7557966C9BBD}" srcOrd="0" destOrd="0" presId="urn:microsoft.com/office/officeart/2005/8/layout/hierarchy4"/>
    <dgm:cxn modelId="{E7F3103E-3095-40EF-99F4-77551D499CE4}" type="presParOf" srcId="{F6064CD5-571E-479D-93CC-DA1E63CF2AB3}" destId="{CE7C9CD3-510F-43C4-9CE3-138F799ADD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6AD1DD-36DD-4CD9-AC9C-97802478C097}" type="doc">
      <dgm:prSet loTypeId="urn:microsoft.com/office/officeart/2005/8/layout/vList6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271DBC1-6F6F-4C38-A313-A5CC0E06AA82}">
      <dgm:prSet phldrT="[Текст]" custT="1"/>
      <dgm:spPr/>
      <dgm:t>
        <a:bodyPr/>
        <a:lstStyle/>
        <a:p>
          <a:r>
            <a:rPr lang="uk-UA" sz="1600" b="1" dirty="0" smtClean="0"/>
            <a:t>Слизова оболонка</a:t>
          </a:r>
          <a:endParaRPr lang="uk-UA" sz="1600" b="1" dirty="0"/>
        </a:p>
      </dgm:t>
    </dgm:pt>
    <dgm:pt modelId="{8E8F5A2A-00F9-4184-9658-A2984E784FA4}" type="parTrans" cxnId="{DDDA476E-7DA4-4B32-86B0-4536AB8B619E}">
      <dgm:prSet/>
      <dgm:spPr/>
      <dgm:t>
        <a:bodyPr/>
        <a:lstStyle/>
        <a:p>
          <a:endParaRPr lang="uk-UA"/>
        </a:p>
      </dgm:t>
    </dgm:pt>
    <dgm:pt modelId="{806DEC56-05A9-4D95-8DFD-DA2E324F0F57}" type="sibTrans" cxnId="{DDDA476E-7DA4-4B32-86B0-4536AB8B619E}">
      <dgm:prSet/>
      <dgm:spPr/>
      <dgm:t>
        <a:bodyPr/>
        <a:lstStyle/>
        <a:p>
          <a:endParaRPr lang="uk-UA"/>
        </a:p>
      </dgm:t>
    </dgm:pt>
    <dgm:pt modelId="{C7E9FFDE-1D96-4B49-A008-8C33C86E0F8F}">
      <dgm:prSet phldrT="[Текст]" custT="1"/>
      <dgm:spPr/>
      <dgm:t>
        <a:bodyPr/>
        <a:lstStyle/>
        <a:p>
          <a:r>
            <a:rPr lang="uk-UA" sz="1600" b="1" dirty="0" smtClean="0"/>
            <a:t>Підслизовий шар </a:t>
          </a:r>
          <a:endParaRPr lang="uk-UA" sz="1600" b="1" dirty="0"/>
        </a:p>
      </dgm:t>
    </dgm:pt>
    <dgm:pt modelId="{F9D4980B-CEFD-41B6-A97C-7CA8058A178B}" type="parTrans" cxnId="{70CC3DFD-7762-4316-A49E-A17DDDC99220}">
      <dgm:prSet/>
      <dgm:spPr/>
      <dgm:t>
        <a:bodyPr/>
        <a:lstStyle/>
        <a:p>
          <a:endParaRPr lang="uk-UA"/>
        </a:p>
      </dgm:t>
    </dgm:pt>
    <dgm:pt modelId="{704A76BE-7CE0-47EA-9765-028B5F225ABA}" type="sibTrans" cxnId="{70CC3DFD-7762-4316-A49E-A17DDDC99220}">
      <dgm:prSet/>
      <dgm:spPr/>
      <dgm:t>
        <a:bodyPr/>
        <a:lstStyle/>
        <a:p>
          <a:endParaRPr lang="uk-UA"/>
        </a:p>
      </dgm:t>
    </dgm:pt>
    <dgm:pt modelId="{579D5BD9-CD7A-440F-A31C-C45E77AD525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600" b="1" dirty="0" smtClean="0"/>
            <a:t>М'язова  оболонка</a:t>
          </a:r>
          <a:endParaRPr lang="uk-UA" sz="1600" b="1" dirty="0"/>
        </a:p>
      </dgm:t>
    </dgm:pt>
    <dgm:pt modelId="{F7AED804-3F01-47EE-8DC6-6C88846ED3DB}" type="parTrans" cxnId="{3177481C-9B27-4228-9982-1314E1B62CF8}">
      <dgm:prSet/>
      <dgm:spPr/>
      <dgm:t>
        <a:bodyPr/>
        <a:lstStyle/>
        <a:p>
          <a:endParaRPr lang="uk-UA"/>
        </a:p>
      </dgm:t>
    </dgm:pt>
    <dgm:pt modelId="{3B90B4B2-93F9-445F-96C7-CEAF3665E0AA}" type="sibTrans" cxnId="{3177481C-9B27-4228-9982-1314E1B62CF8}">
      <dgm:prSet/>
      <dgm:spPr/>
      <dgm:t>
        <a:bodyPr/>
        <a:lstStyle/>
        <a:p>
          <a:endParaRPr lang="uk-UA"/>
        </a:p>
      </dgm:t>
    </dgm:pt>
    <dgm:pt modelId="{8CCC2C26-724C-47CE-A5CB-A1219BC9EC70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1600" b="1" dirty="0" smtClean="0"/>
            <a:t>Зовнішня оболонка</a:t>
          </a:r>
          <a:endParaRPr lang="uk-UA" sz="1600" b="1" dirty="0"/>
        </a:p>
      </dgm:t>
    </dgm:pt>
    <dgm:pt modelId="{E4AA7ED7-9A9E-4B7A-AEC0-02085EB751CD}" type="parTrans" cxnId="{C64CFF3B-74C9-4C1A-8920-877312E4619C}">
      <dgm:prSet/>
      <dgm:spPr/>
      <dgm:t>
        <a:bodyPr/>
        <a:lstStyle/>
        <a:p>
          <a:endParaRPr lang="uk-UA"/>
        </a:p>
      </dgm:t>
    </dgm:pt>
    <dgm:pt modelId="{426B9E23-5736-4372-8789-52DB7E4C219B}" type="sibTrans" cxnId="{C64CFF3B-74C9-4C1A-8920-877312E4619C}">
      <dgm:prSet/>
      <dgm:spPr/>
      <dgm:t>
        <a:bodyPr/>
        <a:lstStyle/>
        <a:p>
          <a:endParaRPr lang="uk-UA"/>
        </a:p>
      </dgm:t>
    </dgm:pt>
    <dgm:pt modelId="{7F936C52-4DFD-44E6-A0A8-9AB2985447B3}" type="pres">
      <dgm:prSet presAssocID="{076AD1DD-36DD-4CD9-AC9C-97802478C0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6E159DC-B2C8-41CD-8FC4-96B622CD13F9}" type="pres">
      <dgm:prSet presAssocID="{4271DBC1-6F6F-4C38-A313-A5CC0E06AA82}" presName="linNode" presStyleCnt="0"/>
      <dgm:spPr/>
      <dgm:t>
        <a:bodyPr/>
        <a:lstStyle/>
        <a:p>
          <a:endParaRPr lang="uk-UA"/>
        </a:p>
      </dgm:t>
    </dgm:pt>
    <dgm:pt modelId="{932D11F1-0153-4089-A107-27BEA471D84C}" type="pres">
      <dgm:prSet presAssocID="{4271DBC1-6F6F-4C38-A313-A5CC0E06AA82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D9C8D4-D862-46B7-A968-8DECD42028D3}" type="pres">
      <dgm:prSet presAssocID="{4271DBC1-6F6F-4C38-A313-A5CC0E06AA82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6810A8-A4A3-4577-BA74-BA8345A66BD7}" type="pres">
      <dgm:prSet presAssocID="{806DEC56-05A9-4D95-8DFD-DA2E324F0F57}" presName="spacing" presStyleCnt="0"/>
      <dgm:spPr/>
      <dgm:t>
        <a:bodyPr/>
        <a:lstStyle/>
        <a:p>
          <a:endParaRPr lang="uk-UA"/>
        </a:p>
      </dgm:t>
    </dgm:pt>
    <dgm:pt modelId="{3B743956-1825-4B2C-A482-7AC5EBE30829}" type="pres">
      <dgm:prSet presAssocID="{C7E9FFDE-1D96-4B49-A008-8C33C86E0F8F}" presName="linNode" presStyleCnt="0"/>
      <dgm:spPr/>
      <dgm:t>
        <a:bodyPr/>
        <a:lstStyle/>
        <a:p>
          <a:endParaRPr lang="uk-UA"/>
        </a:p>
      </dgm:t>
    </dgm:pt>
    <dgm:pt modelId="{E7241EE5-A923-49F7-A8A0-FFE8E7BB063D}" type="pres">
      <dgm:prSet presAssocID="{C7E9FFDE-1D96-4B49-A008-8C33C86E0F8F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53FC96-9A03-4C12-80F9-35D06416B3C9}" type="pres">
      <dgm:prSet presAssocID="{C7E9FFDE-1D96-4B49-A008-8C33C86E0F8F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267253-A516-4F6E-BE24-E1F322735F0A}" type="pres">
      <dgm:prSet presAssocID="{704A76BE-7CE0-47EA-9765-028B5F225ABA}" presName="spacing" presStyleCnt="0"/>
      <dgm:spPr/>
      <dgm:t>
        <a:bodyPr/>
        <a:lstStyle/>
        <a:p>
          <a:endParaRPr lang="uk-UA"/>
        </a:p>
      </dgm:t>
    </dgm:pt>
    <dgm:pt modelId="{19114FD1-B45A-45B1-B32C-0109644DD6C7}" type="pres">
      <dgm:prSet presAssocID="{579D5BD9-CD7A-440F-A31C-C45E77AD5258}" presName="linNode" presStyleCnt="0"/>
      <dgm:spPr/>
      <dgm:t>
        <a:bodyPr/>
        <a:lstStyle/>
        <a:p>
          <a:endParaRPr lang="uk-UA"/>
        </a:p>
      </dgm:t>
    </dgm:pt>
    <dgm:pt modelId="{C80DA32C-C07D-41A7-8D05-5FED71C828D6}" type="pres">
      <dgm:prSet presAssocID="{579D5BD9-CD7A-440F-A31C-C45E77AD525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7973D4-7F7C-4C78-BCCC-02E3898164A0}" type="pres">
      <dgm:prSet presAssocID="{579D5BD9-CD7A-440F-A31C-C45E77AD5258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D8FF9-3954-41EE-9BE5-F4A1C8B7A6F1}" type="pres">
      <dgm:prSet presAssocID="{3B90B4B2-93F9-445F-96C7-CEAF3665E0AA}" presName="spacing" presStyleCnt="0"/>
      <dgm:spPr/>
      <dgm:t>
        <a:bodyPr/>
        <a:lstStyle/>
        <a:p>
          <a:endParaRPr lang="uk-UA"/>
        </a:p>
      </dgm:t>
    </dgm:pt>
    <dgm:pt modelId="{1301745A-000E-49A0-85B0-17341EBE8C92}" type="pres">
      <dgm:prSet presAssocID="{8CCC2C26-724C-47CE-A5CB-A1219BC9EC70}" presName="linNode" presStyleCnt="0"/>
      <dgm:spPr/>
      <dgm:t>
        <a:bodyPr/>
        <a:lstStyle/>
        <a:p>
          <a:endParaRPr lang="uk-UA"/>
        </a:p>
      </dgm:t>
    </dgm:pt>
    <dgm:pt modelId="{0F319004-9FCD-4DDC-BCE4-238505FB76FD}" type="pres">
      <dgm:prSet presAssocID="{8CCC2C26-724C-47CE-A5CB-A1219BC9EC7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6989E-334C-4FC3-BA41-561FD6C2832A}" type="pres">
      <dgm:prSet presAssocID="{8CCC2C26-724C-47CE-A5CB-A1219BC9EC70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8F8648-7F71-429B-A16F-3577F42C88AD}" type="presOf" srcId="{076AD1DD-36DD-4CD9-AC9C-97802478C097}" destId="{7F936C52-4DFD-44E6-A0A8-9AB2985447B3}" srcOrd="0" destOrd="0" presId="urn:microsoft.com/office/officeart/2005/8/layout/vList6"/>
    <dgm:cxn modelId="{450BD2D6-FF2B-4136-9AAE-1B0FA7D1AF3F}" type="presOf" srcId="{579D5BD9-CD7A-440F-A31C-C45E77AD5258}" destId="{C80DA32C-C07D-41A7-8D05-5FED71C828D6}" srcOrd="0" destOrd="0" presId="urn:microsoft.com/office/officeart/2005/8/layout/vList6"/>
    <dgm:cxn modelId="{C64CFF3B-74C9-4C1A-8920-877312E4619C}" srcId="{076AD1DD-36DD-4CD9-AC9C-97802478C097}" destId="{8CCC2C26-724C-47CE-A5CB-A1219BC9EC70}" srcOrd="3" destOrd="0" parTransId="{E4AA7ED7-9A9E-4B7A-AEC0-02085EB751CD}" sibTransId="{426B9E23-5736-4372-8789-52DB7E4C219B}"/>
    <dgm:cxn modelId="{1BE992BB-1324-47AF-907A-12B8A1FAFDC6}" type="presOf" srcId="{8CCC2C26-724C-47CE-A5CB-A1219BC9EC70}" destId="{0F319004-9FCD-4DDC-BCE4-238505FB76FD}" srcOrd="0" destOrd="0" presId="urn:microsoft.com/office/officeart/2005/8/layout/vList6"/>
    <dgm:cxn modelId="{481E9C66-7ABF-4CDA-A2C4-C4FEF9212C57}" type="presOf" srcId="{C7E9FFDE-1D96-4B49-A008-8C33C86E0F8F}" destId="{E7241EE5-A923-49F7-A8A0-FFE8E7BB063D}" srcOrd="0" destOrd="0" presId="urn:microsoft.com/office/officeart/2005/8/layout/vList6"/>
    <dgm:cxn modelId="{70CC3DFD-7762-4316-A49E-A17DDDC99220}" srcId="{076AD1DD-36DD-4CD9-AC9C-97802478C097}" destId="{C7E9FFDE-1D96-4B49-A008-8C33C86E0F8F}" srcOrd="1" destOrd="0" parTransId="{F9D4980B-CEFD-41B6-A97C-7CA8058A178B}" sibTransId="{704A76BE-7CE0-47EA-9765-028B5F225ABA}"/>
    <dgm:cxn modelId="{3177481C-9B27-4228-9982-1314E1B62CF8}" srcId="{076AD1DD-36DD-4CD9-AC9C-97802478C097}" destId="{579D5BD9-CD7A-440F-A31C-C45E77AD5258}" srcOrd="2" destOrd="0" parTransId="{F7AED804-3F01-47EE-8DC6-6C88846ED3DB}" sibTransId="{3B90B4B2-93F9-445F-96C7-CEAF3665E0AA}"/>
    <dgm:cxn modelId="{DDDA476E-7DA4-4B32-86B0-4536AB8B619E}" srcId="{076AD1DD-36DD-4CD9-AC9C-97802478C097}" destId="{4271DBC1-6F6F-4C38-A313-A5CC0E06AA82}" srcOrd="0" destOrd="0" parTransId="{8E8F5A2A-00F9-4184-9658-A2984E784FA4}" sibTransId="{806DEC56-05A9-4D95-8DFD-DA2E324F0F57}"/>
    <dgm:cxn modelId="{5841A176-D50C-4EA2-A379-624842107D0E}" type="presOf" srcId="{4271DBC1-6F6F-4C38-A313-A5CC0E06AA82}" destId="{932D11F1-0153-4089-A107-27BEA471D84C}" srcOrd="0" destOrd="0" presId="urn:microsoft.com/office/officeart/2005/8/layout/vList6"/>
    <dgm:cxn modelId="{8C3CB2E0-D761-496F-82C6-EC8B589F27BF}" type="presParOf" srcId="{7F936C52-4DFD-44E6-A0A8-9AB2985447B3}" destId="{96E159DC-B2C8-41CD-8FC4-96B622CD13F9}" srcOrd="0" destOrd="0" presId="urn:microsoft.com/office/officeart/2005/8/layout/vList6"/>
    <dgm:cxn modelId="{5A291831-ED22-4BA5-B640-5C5B35E53FC5}" type="presParOf" srcId="{96E159DC-B2C8-41CD-8FC4-96B622CD13F9}" destId="{932D11F1-0153-4089-A107-27BEA471D84C}" srcOrd="0" destOrd="0" presId="urn:microsoft.com/office/officeart/2005/8/layout/vList6"/>
    <dgm:cxn modelId="{ECA7CE37-0415-4FAB-9B95-D5AC00EDBE3F}" type="presParOf" srcId="{96E159DC-B2C8-41CD-8FC4-96B622CD13F9}" destId="{16D9C8D4-D862-46B7-A968-8DECD42028D3}" srcOrd="1" destOrd="0" presId="urn:microsoft.com/office/officeart/2005/8/layout/vList6"/>
    <dgm:cxn modelId="{45197FD3-3425-4E8E-9FB6-90F88DC7B6B2}" type="presParOf" srcId="{7F936C52-4DFD-44E6-A0A8-9AB2985447B3}" destId="{6F6810A8-A4A3-4577-BA74-BA8345A66BD7}" srcOrd="1" destOrd="0" presId="urn:microsoft.com/office/officeart/2005/8/layout/vList6"/>
    <dgm:cxn modelId="{121159F5-27C7-4952-AD92-2A41E2D9B2DD}" type="presParOf" srcId="{7F936C52-4DFD-44E6-A0A8-9AB2985447B3}" destId="{3B743956-1825-4B2C-A482-7AC5EBE30829}" srcOrd="2" destOrd="0" presId="urn:microsoft.com/office/officeart/2005/8/layout/vList6"/>
    <dgm:cxn modelId="{D3BD242C-2E89-488C-A3E8-03564A12A83D}" type="presParOf" srcId="{3B743956-1825-4B2C-A482-7AC5EBE30829}" destId="{E7241EE5-A923-49F7-A8A0-FFE8E7BB063D}" srcOrd="0" destOrd="0" presId="urn:microsoft.com/office/officeart/2005/8/layout/vList6"/>
    <dgm:cxn modelId="{5E32A869-2E55-445B-B6F8-A35FA9133AA5}" type="presParOf" srcId="{3B743956-1825-4B2C-A482-7AC5EBE30829}" destId="{3953FC96-9A03-4C12-80F9-35D06416B3C9}" srcOrd="1" destOrd="0" presId="urn:microsoft.com/office/officeart/2005/8/layout/vList6"/>
    <dgm:cxn modelId="{9A8D09E4-46B8-4D09-92FA-1BC2B72C8DF2}" type="presParOf" srcId="{7F936C52-4DFD-44E6-A0A8-9AB2985447B3}" destId="{C8267253-A516-4F6E-BE24-E1F322735F0A}" srcOrd="3" destOrd="0" presId="urn:microsoft.com/office/officeart/2005/8/layout/vList6"/>
    <dgm:cxn modelId="{991B7166-A942-48CC-BD7D-770ED2C9BC65}" type="presParOf" srcId="{7F936C52-4DFD-44E6-A0A8-9AB2985447B3}" destId="{19114FD1-B45A-45B1-B32C-0109644DD6C7}" srcOrd="4" destOrd="0" presId="urn:microsoft.com/office/officeart/2005/8/layout/vList6"/>
    <dgm:cxn modelId="{8840B45C-CB11-4912-A683-0CB20F345256}" type="presParOf" srcId="{19114FD1-B45A-45B1-B32C-0109644DD6C7}" destId="{C80DA32C-C07D-41A7-8D05-5FED71C828D6}" srcOrd="0" destOrd="0" presId="urn:microsoft.com/office/officeart/2005/8/layout/vList6"/>
    <dgm:cxn modelId="{1C3161C9-C218-4597-B4BE-BE80853DAE1D}" type="presParOf" srcId="{19114FD1-B45A-45B1-B32C-0109644DD6C7}" destId="{E67973D4-7F7C-4C78-BCCC-02E3898164A0}" srcOrd="1" destOrd="0" presId="urn:microsoft.com/office/officeart/2005/8/layout/vList6"/>
    <dgm:cxn modelId="{464451EF-73C1-4D5A-9AC1-341F15AB96C2}" type="presParOf" srcId="{7F936C52-4DFD-44E6-A0A8-9AB2985447B3}" destId="{7A6D8FF9-3954-41EE-9BE5-F4A1C8B7A6F1}" srcOrd="5" destOrd="0" presId="urn:microsoft.com/office/officeart/2005/8/layout/vList6"/>
    <dgm:cxn modelId="{C140FE50-6665-4068-9371-D03C03D7F595}" type="presParOf" srcId="{7F936C52-4DFD-44E6-A0A8-9AB2985447B3}" destId="{1301745A-000E-49A0-85B0-17341EBE8C92}" srcOrd="6" destOrd="0" presId="urn:microsoft.com/office/officeart/2005/8/layout/vList6"/>
    <dgm:cxn modelId="{7B0CE953-9F16-45FA-B526-9F48D9579C9E}" type="presParOf" srcId="{1301745A-000E-49A0-85B0-17341EBE8C92}" destId="{0F319004-9FCD-4DDC-BCE4-238505FB76FD}" srcOrd="0" destOrd="0" presId="urn:microsoft.com/office/officeart/2005/8/layout/vList6"/>
    <dgm:cxn modelId="{0CF5F808-9F47-4334-B43B-32D165FF17B3}" type="presParOf" srcId="{1301745A-000E-49A0-85B0-17341EBE8C92}" destId="{3C66989E-334C-4FC3-BA41-561FD6C2832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EDE65-DE48-49DD-B229-5FBBBDF1E57B}">
      <dsp:nvSpPr>
        <dsp:cNvPr id="0" name=""/>
        <dsp:cNvSpPr/>
      </dsp:nvSpPr>
      <dsp:spPr>
        <a:xfrm>
          <a:off x="653657" y="0"/>
          <a:ext cx="7408120" cy="428624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4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E3F0AFF-B970-43D9-8F7A-C2BE83CB2711}">
      <dsp:nvSpPr>
        <dsp:cNvPr id="0" name=""/>
        <dsp:cNvSpPr/>
      </dsp:nvSpPr>
      <dsp:spPr>
        <a:xfrm>
          <a:off x="3009" y="1428761"/>
          <a:ext cx="1201351" cy="142872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/>
        </a:p>
      </dsp:txBody>
      <dsp:txXfrm>
        <a:off x="3009" y="1428761"/>
        <a:ext cx="1201351" cy="1428726"/>
      </dsp:txXfrm>
    </dsp:sp>
    <dsp:sp modelId="{CDA97235-80C3-45B6-9790-11AE36B5D37D}">
      <dsp:nvSpPr>
        <dsp:cNvPr id="0" name=""/>
        <dsp:cNvSpPr/>
      </dsp:nvSpPr>
      <dsp:spPr>
        <a:xfrm>
          <a:off x="1404586" y="1428761"/>
          <a:ext cx="1201351" cy="142872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/>
        </a:p>
      </dsp:txBody>
      <dsp:txXfrm>
        <a:off x="1404586" y="1428761"/>
        <a:ext cx="1201351" cy="1428726"/>
      </dsp:txXfrm>
    </dsp:sp>
    <dsp:sp modelId="{160BF710-92F4-4AA3-A050-92F2E43805BC}">
      <dsp:nvSpPr>
        <dsp:cNvPr id="0" name=""/>
        <dsp:cNvSpPr/>
      </dsp:nvSpPr>
      <dsp:spPr>
        <a:xfrm>
          <a:off x="2806162" y="1428761"/>
          <a:ext cx="1307046" cy="142872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/>
        </a:p>
      </dsp:txBody>
      <dsp:txXfrm>
        <a:off x="2806162" y="1428761"/>
        <a:ext cx="1307046" cy="1428726"/>
      </dsp:txXfrm>
    </dsp:sp>
    <dsp:sp modelId="{63D8EAC9-2EFA-4B2D-9DD3-119E26682A0D}">
      <dsp:nvSpPr>
        <dsp:cNvPr id="0" name=""/>
        <dsp:cNvSpPr/>
      </dsp:nvSpPr>
      <dsp:spPr>
        <a:xfrm>
          <a:off x="4313434" y="1428761"/>
          <a:ext cx="1201351" cy="142872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/>
        </a:p>
      </dsp:txBody>
      <dsp:txXfrm>
        <a:off x="4313434" y="1428761"/>
        <a:ext cx="1201351" cy="1428726"/>
      </dsp:txXfrm>
    </dsp:sp>
    <dsp:sp modelId="{788C60B5-1272-41DB-B26F-AC3761E50B4F}">
      <dsp:nvSpPr>
        <dsp:cNvPr id="0" name=""/>
        <dsp:cNvSpPr/>
      </dsp:nvSpPr>
      <dsp:spPr>
        <a:xfrm>
          <a:off x="5715010" y="1428761"/>
          <a:ext cx="1201351" cy="142872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/>
        </a:p>
      </dsp:txBody>
      <dsp:txXfrm>
        <a:off x="5715010" y="1428761"/>
        <a:ext cx="1201351" cy="1428726"/>
      </dsp:txXfrm>
    </dsp:sp>
    <dsp:sp modelId="{D527B8E9-AA52-4C9C-BE61-F2F1300A9A80}">
      <dsp:nvSpPr>
        <dsp:cNvPr id="0" name=""/>
        <dsp:cNvSpPr/>
      </dsp:nvSpPr>
      <dsp:spPr>
        <a:xfrm>
          <a:off x="7116587" y="1000136"/>
          <a:ext cx="1595839" cy="228597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7116587" y="1000136"/>
        <a:ext cx="1595839" cy="22859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B0B805-80C6-4955-9C2D-A8B078C50054}">
      <dsp:nvSpPr>
        <dsp:cNvPr id="0" name=""/>
        <dsp:cNvSpPr/>
      </dsp:nvSpPr>
      <dsp:spPr>
        <a:xfrm>
          <a:off x="7762" y="0"/>
          <a:ext cx="8136169" cy="1324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БУДОВА   ТРАВНОЇ  СИСТЕМИ</a:t>
          </a:r>
        </a:p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500" kern="1200" dirty="0"/>
        </a:p>
      </dsp:txBody>
      <dsp:txXfrm>
        <a:off x="7762" y="0"/>
        <a:ext cx="8136169" cy="1324527"/>
      </dsp:txXfrm>
    </dsp:sp>
    <dsp:sp modelId="{7B5BD694-10E6-476C-91D3-21EB181ECB3C}">
      <dsp:nvSpPr>
        <dsp:cNvPr id="0" name=""/>
        <dsp:cNvSpPr/>
      </dsp:nvSpPr>
      <dsp:spPr>
        <a:xfrm>
          <a:off x="11823" y="1494595"/>
          <a:ext cx="4067472" cy="1571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Травний канал:</a:t>
          </a:r>
          <a:endParaRPr lang="uk-UA" sz="3600" kern="1200" dirty="0"/>
        </a:p>
      </dsp:txBody>
      <dsp:txXfrm>
        <a:off x="11823" y="1494595"/>
        <a:ext cx="4067472" cy="1571773"/>
      </dsp:txXfrm>
    </dsp:sp>
    <dsp:sp modelId="{FE79C742-1727-4CAB-87F9-8EFCC141E0BF}">
      <dsp:nvSpPr>
        <dsp:cNvPr id="0" name=""/>
        <dsp:cNvSpPr/>
      </dsp:nvSpPr>
      <dsp:spPr>
        <a:xfrm>
          <a:off x="352889" y="3235387"/>
          <a:ext cx="3385338" cy="2907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400" b="1" kern="1200" dirty="0" smtClean="0">
              <a:solidFill>
                <a:srgbClr val="003300"/>
              </a:solidFill>
            </a:rPr>
            <a:t> </a:t>
          </a:r>
          <a:r>
            <a:rPr lang="uk-UA" sz="2000" b="1" kern="1200" dirty="0" smtClean="0">
              <a:solidFill>
                <a:srgbClr val="003300"/>
              </a:solidFill>
            </a:rPr>
            <a:t>ротова порожнина;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 глотка;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 стравохід;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 шлунок;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 тонкий кишечник;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товстий кишечник.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/>
        </a:p>
      </dsp:txBody>
      <dsp:txXfrm>
        <a:off x="352889" y="3235387"/>
        <a:ext cx="3385338" cy="2907230"/>
      </dsp:txXfrm>
    </dsp:sp>
    <dsp:sp modelId="{F908A5B0-C7C3-42D3-96BF-C3F2B932C7DF}">
      <dsp:nvSpPr>
        <dsp:cNvPr id="0" name=""/>
        <dsp:cNvSpPr/>
      </dsp:nvSpPr>
      <dsp:spPr>
        <a:xfrm>
          <a:off x="4353819" y="1488063"/>
          <a:ext cx="3790112" cy="1611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Травні залози:</a:t>
          </a:r>
          <a:endParaRPr lang="uk-UA" sz="3600" kern="1200" dirty="0"/>
        </a:p>
      </dsp:txBody>
      <dsp:txXfrm>
        <a:off x="4353819" y="1488063"/>
        <a:ext cx="3790112" cy="1611960"/>
      </dsp:txXfrm>
    </dsp:sp>
    <dsp:sp modelId="{55462102-0B72-4D04-8871-7557966C9BBD}">
      <dsp:nvSpPr>
        <dsp:cNvPr id="0" name=""/>
        <dsp:cNvSpPr/>
      </dsp:nvSpPr>
      <dsp:spPr>
        <a:xfrm>
          <a:off x="4679457" y="3262300"/>
          <a:ext cx="3115189" cy="28612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слинні;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 печінка;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 підшлункова;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uk-UA" sz="2000" b="1" kern="1200" dirty="0" smtClean="0">
              <a:solidFill>
                <a:srgbClr val="003300"/>
              </a:solidFill>
            </a:rPr>
            <a:t> залози слизової оболонки</a:t>
          </a:r>
          <a:endParaRPr lang="uk-UA" sz="2000" kern="1200" dirty="0"/>
        </a:p>
      </dsp:txBody>
      <dsp:txXfrm>
        <a:off x="4679457" y="3262300"/>
        <a:ext cx="3115189" cy="28612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D9C8D4-D862-46B7-A968-8DECD42028D3}">
      <dsp:nvSpPr>
        <dsp:cNvPr id="0" name=""/>
        <dsp:cNvSpPr/>
      </dsp:nvSpPr>
      <dsp:spPr>
        <a:xfrm>
          <a:off x="3027130" y="1313"/>
          <a:ext cx="4540695" cy="1041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D11F1-0153-4089-A107-27BEA471D84C}">
      <dsp:nvSpPr>
        <dsp:cNvPr id="0" name=""/>
        <dsp:cNvSpPr/>
      </dsp:nvSpPr>
      <dsp:spPr>
        <a:xfrm>
          <a:off x="0" y="1313"/>
          <a:ext cx="3027130" cy="10417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Слизова оболонка</a:t>
          </a:r>
          <a:endParaRPr lang="uk-UA" sz="1600" b="1" kern="1200" dirty="0"/>
        </a:p>
      </dsp:txBody>
      <dsp:txXfrm>
        <a:off x="0" y="1313"/>
        <a:ext cx="3027130" cy="1041717"/>
      </dsp:txXfrm>
    </dsp:sp>
    <dsp:sp modelId="{3953FC96-9A03-4C12-80F9-35D06416B3C9}">
      <dsp:nvSpPr>
        <dsp:cNvPr id="0" name=""/>
        <dsp:cNvSpPr/>
      </dsp:nvSpPr>
      <dsp:spPr>
        <a:xfrm>
          <a:off x="3027130" y="1147202"/>
          <a:ext cx="4540695" cy="1041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6509496"/>
            <a:satOff val="20071"/>
            <a:lumOff val="17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41EE5-A923-49F7-A8A0-FFE8E7BB063D}">
      <dsp:nvSpPr>
        <dsp:cNvPr id="0" name=""/>
        <dsp:cNvSpPr/>
      </dsp:nvSpPr>
      <dsp:spPr>
        <a:xfrm>
          <a:off x="0" y="1147202"/>
          <a:ext cx="3027130" cy="1041717"/>
        </a:xfrm>
        <a:prstGeom prst="roundRect">
          <a:avLst/>
        </a:prstGeom>
        <a:solidFill>
          <a:schemeClr val="accent2">
            <a:hueOff val="-6114927"/>
            <a:satOff val="8796"/>
            <a:lumOff val="6797"/>
            <a:alphaOff val="0"/>
          </a:schemeClr>
        </a:soli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Підслизовий шар </a:t>
          </a:r>
          <a:endParaRPr lang="uk-UA" sz="1600" b="1" kern="1200" dirty="0"/>
        </a:p>
      </dsp:txBody>
      <dsp:txXfrm>
        <a:off x="0" y="1147202"/>
        <a:ext cx="3027130" cy="1041717"/>
      </dsp:txXfrm>
    </dsp:sp>
    <dsp:sp modelId="{E67973D4-7F7C-4C78-BCCC-02E3898164A0}">
      <dsp:nvSpPr>
        <dsp:cNvPr id="0" name=""/>
        <dsp:cNvSpPr/>
      </dsp:nvSpPr>
      <dsp:spPr>
        <a:xfrm>
          <a:off x="3027130" y="2293092"/>
          <a:ext cx="4540695" cy="1041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018992"/>
            <a:satOff val="40142"/>
            <a:lumOff val="35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DA32C-C07D-41A7-8D05-5FED71C828D6}">
      <dsp:nvSpPr>
        <dsp:cNvPr id="0" name=""/>
        <dsp:cNvSpPr/>
      </dsp:nvSpPr>
      <dsp:spPr>
        <a:xfrm>
          <a:off x="0" y="2293092"/>
          <a:ext cx="3027130" cy="104171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М'язова  оболонка</a:t>
          </a:r>
          <a:endParaRPr lang="uk-UA" sz="1600" b="1" kern="1200" dirty="0"/>
        </a:p>
      </dsp:txBody>
      <dsp:txXfrm>
        <a:off x="0" y="2293092"/>
        <a:ext cx="3027130" cy="1041717"/>
      </dsp:txXfrm>
    </dsp:sp>
    <dsp:sp modelId="{3C66989E-334C-4FC3-BA41-561FD6C2832A}">
      <dsp:nvSpPr>
        <dsp:cNvPr id="0" name=""/>
        <dsp:cNvSpPr/>
      </dsp:nvSpPr>
      <dsp:spPr>
        <a:xfrm>
          <a:off x="3027130" y="3438982"/>
          <a:ext cx="4540695" cy="1041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9528488"/>
            <a:satOff val="60213"/>
            <a:lumOff val="53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19004-9FCD-4DDC-BCE4-238505FB76FD}">
      <dsp:nvSpPr>
        <dsp:cNvPr id="0" name=""/>
        <dsp:cNvSpPr/>
      </dsp:nvSpPr>
      <dsp:spPr>
        <a:xfrm>
          <a:off x="0" y="3438982"/>
          <a:ext cx="3027130" cy="1041717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Зовнішня оболонка</a:t>
          </a:r>
          <a:endParaRPr lang="uk-UA" sz="1600" b="1" kern="1200" dirty="0"/>
        </a:p>
      </dsp:txBody>
      <dsp:txXfrm>
        <a:off x="0" y="3438982"/>
        <a:ext cx="3027130" cy="1041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3CE20-D3E4-496D-9AE1-595F84716ABE}" type="datetimeFigureOut">
              <a:rPr lang="uk-UA" smtClean="0"/>
              <a:pPr/>
              <a:t>06.12.2011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B334-C25F-4103-867E-878CF40FD2B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4C305-44EF-4905-A36D-E0BDFE5460D8}" type="datetimeFigureOut">
              <a:rPr lang="ru-RU" smtClean="0"/>
              <a:pPr/>
              <a:t>06.12.2011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ADA3-AE6B-44B1-B31D-AD7E50539CD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ADA3-AE6B-44B1-B31D-AD7E50539CDA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ADA3-AE6B-44B1-B31D-AD7E50539CDA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uk-UA" altLang="ja-JP" smtClean="0"/>
              <a:t>Зразок підзаголовка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uk-UA" altLang="ja-JP" smtClean="0"/>
              <a:t>Зразок підзаголовка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20EC87D-84EE-4DED-96C6-C19B2F095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uk-UA" altLang="ja-JP" smtClean="0"/>
              <a:t>Зразок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uk-UA" altLang="ja-JP" smtClean="0"/>
              <a:t>Клацніть піктограму, щоб додати зображення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EED1DAF-A21C-4529-B4D3-DAC01A63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hyperlink" Target="http://anatomy.tj/digestive_system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/>
          <a:lstStyle/>
          <a:p>
            <a:r>
              <a:rPr lang="uk-UA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Харчування і травлення</a:t>
            </a:r>
            <a:endParaRPr lang="uk-UA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57422" y="2143116"/>
            <a:ext cx="5072098" cy="785818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3300"/>
                </a:solidFill>
              </a:rPr>
              <a:t>Харчування і здоров'я </a:t>
            </a:r>
            <a:endParaRPr lang="uk-UA" sz="3600" dirty="0">
              <a:solidFill>
                <a:srgbClr val="003300"/>
              </a:solidFill>
            </a:endParaRPr>
          </a:p>
        </p:txBody>
      </p:sp>
      <p:pic>
        <p:nvPicPr>
          <p:cNvPr id="5" name="Picture 5" descr="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643182"/>
            <a:ext cx="3125232" cy="3500462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4429124" y="13572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129" name="Picture 1" descr="F:\урок конкурс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00438"/>
            <a:ext cx="2924680" cy="3044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Ферменти</a:t>
            </a:r>
            <a:r>
              <a:rPr lang="uk-UA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(від лат. </a:t>
            </a:r>
            <a:r>
              <a:rPr lang="uk-UA" sz="3600" b="1" i="1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ферментум</a:t>
            </a:r>
            <a:r>
              <a:rPr lang="uk-UA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закваска) - </a:t>
            </a:r>
            <a:r>
              <a:rPr lang="uk-UA" sz="3600" b="1" i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 біологічно активні речовини, здебільшого білкової природи, здатні прискорювати біохімічні реакції їх ще називають біологічними каталізаторами</a:t>
            </a:r>
            <a:r>
              <a:rPr lang="uk-UA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67973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143512"/>
            <a:ext cx="1156391" cy="673588"/>
          </a:xfrm>
          <a:prstGeom prst="rect">
            <a:avLst/>
          </a:prstGeom>
        </p:spPr>
      </p:pic>
      <p:pic>
        <p:nvPicPr>
          <p:cNvPr id="5" name="Picture 13" descr="3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733284"/>
            <a:ext cx="1124716" cy="1124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73" y="-624936"/>
            <a:ext cx="5500727" cy="74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2272" t="-462" r="27724" b="334"/>
          <a:stretch>
            <a:fillRect/>
          </a:stretch>
        </p:blipFill>
        <p:spPr bwMode="auto">
          <a:xfrm>
            <a:off x="357158" y="0"/>
            <a:ext cx="34178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6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590550" cy="44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6827E-7 C 0.06024 -0.00763 0.12066 -0.01503 0.14288 0.02128 C 0.1651 0.05759 0.1243 0.16212 0.13333 0.21785 C 0.14236 0.27359 0.20434 0.32909 0.19687 0.35523 C 0.18941 0.38136 0.09792 0.34204 0.08889 0.37419 C 0.07986 0.40634 0.15104 0.5185 0.14288 0.54741 C 0.13472 0.57655 0.05035 0.56036 0.03976 0.54949 C 0.02917 0.53862 0.04878 0.49491 0.07951 0.48219 C 0.11024 0.46947 0.19757 0.44935 0.22396 0.47364 C 0.25035 0.49792 0.25278 0.5969 0.23819 0.62789 C 0.22361 0.65888 0.15191 0.63807 0.13663 0.65957 C 0.12135 0.68108 0.14531 0.74006 0.14618 0.75671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28596" y="152400"/>
            <a:ext cx="8429684" cy="919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290" b="1" i="1" kern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357166"/>
          <a:ext cx="814393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2071678"/>
          <a:ext cx="7567826" cy="448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3428992" y="64291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/>
              <a:t>Заповніть схему</a:t>
            </a:r>
          </a:p>
          <a:p>
            <a:pPr algn="ctr"/>
            <a:r>
              <a:rPr lang="uk-UA" b="1" u="sng" dirty="0" smtClean="0"/>
              <a:t> «Будова стінки травного каналу»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8" cstate="print"/>
          <a:srcRect t="76875"/>
          <a:stretch>
            <a:fillRect/>
          </a:stretch>
        </p:blipFill>
        <p:spPr bwMode="auto">
          <a:xfrm>
            <a:off x="0" y="0"/>
            <a:ext cx="33575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642918"/>
            <a:ext cx="868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dirty="0"/>
              <a:t>    </a:t>
            </a:r>
            <a:r>
              <a:rPr lang="uk-UA" sz="3200" b="1" dirty="0">
                <a:solidFill>
                  <a:srgbClr val="003300"/>
                </a:solidFill>
              </a:rPr>
              <a:t>Стінка травного каналу складається                з трьох основних оболонок: </a:t>
            </a:r>
          </a:p>
          <a:p>
            <a:pPr marL="1258888">
              <a:buFontTx/>
              <a:buChar char="-"/>
            </a:pPr>
            <a:r>
              <a:rPr lang="uk-UA" sz="3200" b="1" dirty="0">
                <a:solidFill>
                  <a:srgbClr val="0033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внутрішньої слизової </a:t>
            </a:r>
            <a:r>
              <a:rPr lang="uk-UA" sz="3200" b="1" dirty="0">
                <a:solidFill>
                  <a:srgbClr val="003300"/>
                </a:solidFill>
              </a:rPr>
              <a:t>(епітеліальної);</a:t>
            </a:r>
          </a:p>
          <a:p>
            <a:pPr marL="1258888">
              <a:buFontTx/>
              <a:buChar char="-"/>
            </a:pPr>
            <a:r>
              <a:rPr lang="uk-UA" sz="3200" b="1" dirty="0">
                <a:solidFill>
                  <a:srgbClr val="0033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середньої </a:t>
            </a:r>
            <a:r>
              <a:rPr lang="uk-UA" sz="3200" b="1" dirty="0">
                <a:solidFill>
                  <a:srgbClr val="003300"/>
                </a:solidFill>
              </a:rPr>
              <a:t>(м</a:t>
            </a:r>
            <a:r>
              <a:rPr lang="en-US" sz="3200" b="1" dirty="0">
                <a:solidFill>
                  <a:srgbClr val="003300"/>
                </a:solidFill>
              </a:rPr>
              <a:t>’</a:t>
            </a:r>
            <a:r>
              <a:rPr lang="uk-UA" sz="3200" b="1" dirty="0" err="1">
                <a:solidFill>
                  <a:srgbClr val="003300"/>
                </a:solidFill>
              </a:rPr>
              <a:t>язової</a:t>
            </a:r>
            <a:r>
              <a:rPr lang="uk-UA" sz="3200" b="1" dirty="0">
                <a:solidFill>
                  <a:srgbClr val="003300"/>
                </a:solidFill>
              </a:rPr>
              <a:t>);</a:t>
            </a:r>
          </a:p>
          <a:p>
            <a:pPr marL="1258888">
              <a:buFontTx/>
              <a:buChar char="-"/>
            </a:pPr>
            <a:r>
              <a:rPr lang="uk-UA" sz="3200" b="1" dirty="0">
                <a:solidFill>
                  <a:srgbClr val="0033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зовнішньої</a:t>
            </a:r>
            <a:r>
              <a:rPr lang="uk-UA" sz="3200" b="1" dirty="0">
                <a:solidFill>
                  <a:srgbClr val="003300"/>
                </a:solidFill>
              </a:rPr>
              <a:t> (сполучнотканинної).</a:t>
            </a:r>
          </a:p>
          <a:p>
            <a:r>
              <a:rPr lang="uk-UA" sz="2800" b="1" dirty="0">
                <a:solidFill>
                  <a:srgbClr val="003300"/>
                </a:solidFill>
              </a:rPr>
              <a:t>   Між слизовою та м</a:t>
            </a:r>
            <a:r>
              <a:rPr lang="en-US" sz="2800" b="1" dirty="0">
                <a:solidFill>
                  <a:srgbClr val="003300"/>
                </a:solidFill>
              </a:rPr>
              <a:t>’</a:t>
            </a:r>
            <a:r>
              <a:rPr lang="uk-UA" sz="2800" b="1" dirty="0" err="1">
                <a:solidFill>
                  <a:srgbClr val="003300"/>
                </a:solidFill>
              </a:rPr>
              <a:t>язовою</a:t>
            </a:r>
            <a:r>
              <a:rPr lang="uk-UA" sz="2800" b="1" dirty="0">
                <a:solidFill>
                  <a:srgbClr val="003300"/>
                </a:solidFill>
              </a:rPr>
              <a:t> оболонками наявний </a:t>
            </a:r>
            <a:r>
              <a:rPr lang="uk-UA" sz="3200" b="1" i="1" dirty="0">
                <a:solidFill>
                  <a:srgbClr val="FF0000"/>
                </a:solidFill>
              </a:rPr>
              <a:t>підслизовий шар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003300"/>
                </a:solidFill>
              </a:rPr>
              <a:t>для їхнього кращого сполучення.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7174" name="Picture 6" descr="F:\урок конкурс\ПС (иллюстр)\ворс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71942"/>
            <a:ext cx="1920167" cy="250030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/>
          <a:srcRect t="76875"/>
          <a:stretch>
            <a:fillRect/>
          </a:stretch>
        </p:blipFill>
        <p:spPr bwMode="auto">
          <a:xfrm>
            <a:off x="785786" y="4143380"/>
            <a:ext cx="45720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 descr="C:\Users\Павленко\Біологія людини\травлення\травна система\31874150_orig.jpg"/>
          <p:cNvSpPr>
            <a:spLocks noChangeArrowheads="1"/>
          </p:cNvSpPr>
          <p:nvPr/>
        </p:nvSpPr>
        <p:spPr bwMode="auto">
          <a:xfrm>
            <a:off x="3500430" y="4743448"/>
            <a:ext cx="1881190" cy="2114552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7158" y="928670"/>
            <a:ext cx="8401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800000"/>
                </a:solidFill>
              </a:rPr>
              <a:t>Рухова</a:t>
            </a:r>
            <a:r>
              <a:rPr lang="uk-UA" sz="2800" b="1" dirty="0">
                <a:solidFill>
                  <a:srgbClr val="003300"/>
                </a:solidFill>
              </a:rPr>
              <a:t>: </a:t>
            </a:r>
            <a:r>
              <a:rPr lang="uk-UA" b="1" dirty="0">
                <a:solidFill>
                  <a:srgbClr val="003300"/>
                </a:solidFill>
              </a:rPr>
              <a:t>жування, ковтання, переміщення їжі вздовж травного каналу та виділення </a:t>
            </a:r>
            <a:r>
              <a:rPr lang="uk-UA" b="1" dirty="0" smtClean="0">
                <a:solidFill>
                  <a:srgbClr val="003300"/>
                </a:solidFill>
              </a:rPr>
              <a:t>неперетравлених </a:t>
            </a:r>
            <a:r>
              <a:rPr lang="uk-UA" b="1" dirty="0">
                <a:solidFill>
                  <a:srgbClr val="003300"/>
                </a:solidFill>
              </a:rPr>
              <a:t>решток.</a:t>
            </a:r>
            <a:endParaRPr lang="uk-UA" sz="3200" b="1" dirty="0">
              <a:solidFill>
                <a:srgbClr val="003300"/>
              </a:solidFill>
            </a:endParaRPr>
          </a:p>
          <a:p>
            <a:r>
              <a:rPr lang="uk-UA" sz="3200" b="1" dirty="0">
                <a:solidFill>
                  <a:srgbClr val="800000"/>
                </a:solidFill>
              </a:rPr>
              <a:t>Секреторна</a:t>
            </a:r>
            <a:r>
              <a:rPr lang="uk-UA" sz="3200" b="1" dirty="0">
                <a:solidFill>
                  <a:srgbClr val="003300"/>
                </a:solidFill>
              </a:rPr>
              <a:t>: </a:t>
            </a:r>
            <a:r>
              <a:rPr lang="uk-UA" b="1" dirty="0">
                <a:solidFill>
                  <a:srgbClr val="003300"/>
                </a:solidFill>
              </a:rPr>
              <a:t>виділення ферментів та інших речовин у складі травних соків.</a:t>
            </a:r>
            <a:endParaRPr lang="uk-UA" sz="3200" b="1" dirty="0">
              <a:solidFill>
                <a:srgbClr val="003300"/>
              </a:solidFill>
            </a:endParaRPr>
          </a:p>
          <a:p>
            <a:r>
              <a:rPr lang="uk-UA" sz="3200" b="1" dirty="0">
                <a:solidFill>
                  <a:srgbClr val="800000"/>
                </a:solidFill>
              </a:rPr>
              <a:t>Всмоктування</a:t>
            </a:r>
            <a:r>
              <a:rPr lang="uk-UA" sz="3200" b="1" dirty="0">
                <a:solidFill>
                  <a:srgbClr val="003300"/>
                </a:solidFill>
              </a:rPr>
              <a:t> </a:t>
            </a:r>
            <a:r>
              <a:rPr lang="uk-UA" b="1" dirty="0">
                <a:solidFill>
                  <a:srgbClr val="003300"/>
                </a:solidFill>
              </a:rPr>
              <a:t>поживних речовин у кров.</a:t>
            </a:r>
            <a:endParaRPr lang="uk-UA" sz="3200" b="1" dirty="0">
              <a:solidFill>
                <a:srgbClr val="003300"/>
              </a:solidFill>
            </a:endParaRPr>
          </a:p>
          <a:p>
            <a:r>
              <a:rPr lang="uk-UA" sz="3200" b="1" dirty="0">
                <a:solidFill>
                  <a:srgbClr val="800000"/>
                </a:solidFill>
              </a:rPr>
              <a:t>Видільна</a:t>
            </a:r>
            <a:r>
              <a:rPr lang="uk-UA" sz="3200" b="1" dirty="0">
                <a:solidFill>
                  <a:srgbClr val="003300"/>
                </a:solidFill>
              </a:rPr>
              <a:t>: </a:t>
            </a:r>
            <a:r>
              <a:rPr lang="uk-UA" b="1" dirty="0">
                <a:solidFill>
                  <a:srgbClr val="003300"/>
                </a:solidFill>
              </a:rPr>
              <a:t>виведення з організму продуктів обміну.</a:t>
            </a:r>
            <a:endParaRPr lang="uk-UA" sz="3200" b="1" dirty="0">
              <a:solidFill>
                <a:srgbClr val="003300"/>
              </a:solidFill>
            </a:endParaRPr>
          </a:p>
          <a:p>
            <a:r>
              <a:rPr lang="uk-UA" sz="3200" b="1" dirty="0">
                <a:solidFill>
                  <a:srgbClr val="800000"/>
                </a:solidFill>
              </a:rPr>
              <a:t>Регуляторна</a:t>
            </a:r>
            <a:r>
              <a:rPr lang="uk-UA" sz="3200" b="1" dirty="0">
                <a:solidFill>
                  <a:srgbClr val="003300"/>
                </a:solidFill>
              </a:rPr>
              <a:t>: </a:t>
            </a:r>
            <a:r>
              <a:rPr lang="uk-UA" b="1" dirty="0">
                <a:solidFill>
                  <a:srgbClr val="003300"/>
                </a:solidFill>
              </a:rPr>
              <a:t>виділення гормонів.</a:t>
            </a:r>
            <a:endParaRPr lang="uk-UA" sz="3200" b="1" dirty="0">
              <a:solidFill>
                <a:srgbClr val="003300"/>
              </a:solidFill>
            </a:endParaRPr>
          </a:p>
          <a:p>
            <a:r>
              <a:rPr lang="uk-UA" sz="3200" b="1" dirty="0">
                <a:solidFill>
                  <a:srgbClr val="800000"/>
                </a:solidFill>
              </a:rPr>
              <a:t>Захисна</a:t>
            </a:r>
            <a:r>
              <a:rPr lang="uk-UA" sz="3200" b="1" dirty="0">
                <a:solidFill>
                  <a:srgbClr val="003300"/>
                </a:solidFill>
              </a:rPr>
              <a:t>: </a:t>
            </a:r>
            <a:r>
              <a:rPr lang="uk-UA" b="1" dirty="0">
                <a:solidFill>
                  <a:srgbClr val="003300"/>
                </a:solidFill>
              </a:rPr>
              <a:t>знешкодження печінкою </a:t>
            </a:r>
            <a:r>
              <a:rPr lang="uk-UA" b="1" dirty="0" smtClean="0">
                <a:solidFill>
                  <a:srgbClr val="003300"/>
                </a:solidFill>
              </a:rPr>
              <a:t>отруйних </a:t>
            </a:r>
            <a:r>
              <a:rPr lang="uk-UA" b="1" dirty="0">
                <a:solidFill>
                  <a:srgbClr val="003300"/>
                </a:solidFill>
              </a:rPr>
              <a:t>речовин.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28680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Функції</a:t>
            </a:r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 </a:t>
            </a:r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органів</a:t>
            </a:r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 </a:t>
            </a:r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травлення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19140"/>
          <a:ext cx="8643998" cy="5996008"/>
        </p:xfrm>
        <a:graphic>
          <a:graphicData uri="http://schemas.openxmlformats.org/drawingml/2006/table">
            <a:tbl>
              <a:tblPr/>
              <a:tblGrid>
                <a:gridCol w="1456708"/>
                <a:gridCol w="3615390"/>
                <a:gridCol w="3571900"/>
              </a:tblGrid>
              <a:tr h="430250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будови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98">
                <a:tc>
                  <a:txBody>
                    <a:bodyPr/>
                    <a:lstStyle/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Ротова 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порожнина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55575" indent="-2698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019">
                <a:tc>
                  <a:txBody>
                    <a:bodyPr/>
                    <a:lstStyle/>
                    <a:p>
                      <a:pPr marR="2413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Глотка і стравохід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indent="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8890" indent="-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Печінка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indent="-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Підшлункова </a:t>
                      </a: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залоза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4889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392">
                <a:tc>
                  <a:txBody>
                    <a:bodyPr/>
                    <a:lstStyle/>
                    <a:p>
                      <a:pPr marR="250190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9779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32">
                <a:tc>
                  <a:txBody>
                    <a:bodyPr/>
                    <a:lstStyle/>
                    <a:p>
                      <a:pPr marR="252730" indent="-6350" algn="ctr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Товста кишка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Будова травної системи людини</a:t>
            </a:r>
            <a:endParaRPr lang="uk-UA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1447800"/>
            <a:ext cx="8763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003300"/>
                </a:solidFill>
              </a:rPr>
              <a:t>  Ротова порожнина – початок травної системи. Її утворюють зуби, язик, внутрішні поверхні щік, піднебіння.</a:t>
            </a:r>
          </a:p>
          <a:p>
            <a:r>
              <a:rPr lang="uk-UA" sz="3200" b="1">
                <a:solidFill>
                  <a:srgbClr val="003300"/>
                </a:solidFill>
              </a:rPr>
              <a:t>   Їжа в ній аналізується                                        на смак, змочується                                  слиною, зазнає механічної                                 та хімічної обробки, тут                    формується харчова грудка                            для подальшого просування                             по травній системі.</a:t>
            </a:r>
            <a:endParaRPr lang="ru-RU" sz="3200" b="1">
              <a:solidFill>
                <a:srgbClr val="003300"/>
              </a:solidFill>
            </a:endParaRPr>
          </a:p>
        </p:txBody>
      </p:sp>
      <p:sp>
        <p:nvSpPr>
          <p:cNvPr id="17412" name="Rectangle 4" descr="C:\Users\Павленко\Біологія людини\травлення\рот\123123.jpg"/>
          <p:cNvSpPr>
            <a:spLocks noChangeArrowheads="1"/>
          </p:cNvSpPr>
          <p:nvPr/>
        </p:nvSpPr>
        <p:spPr bwMode="auto">
          <a:xfrm>
            <a:off x="5715000" y="2819400"/>
            <a:ext cx="3200400" cy="3505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400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Ротова порожнина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" y="1676400"/>
            <a:ext cx="8610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uk-UA" sz="3200" b="1">
                <a:solidFill>
                  <a:srgbClr val="003300"/>
                </a:solidFill>
              </a:rPr>
              <a:t>   Слинні – це три пари залоз, які виділяють </a:t>
            </a:r>
          </a:p>
          <a:p>
            <a:pPr marL="457200" indent="-457200"/>
            <a:r>
              <a:rPr lang="uk-UA" sz="3200" b="1">
                <a:solidFill>
                  <a:srgbClr val="003300"/>
                </a:solidFill>
              </a:rPr>
              <a:t>спеціальну рідину – слину - для хімічної </a:t>
            </a:r>
          </a:p>
          <a:p>
            <a:pPr marL="457200" indent="-457200"/>
            <a:r>
              <a:rPr lang="uk-UA" sz="3200" b="1">
                <a:solidFill>
                  <a:srgbClr val="003300"/>
                </a:solidFill>
              </a:rPr>
              <a:t>обробки їжі в ротовій порожнині.</a:t>
            </a:r>
          </a:p>
          <a:p>
            <a:pPr marL="457200" indent="-457200">
              <a:buFontTx/>
              <a:buAutoNum type="arabicPeriod"/>
            </a:pPr>
            <a:r>
              <a:rPr lang="uk-UA" sz="3200" b="1">
                <a:solidFill>
                  <a:srgbClr val="003300"/>
                </a:solidFill>
              </a:rPr>
              <a:t>Привушні.</a:t>
            </a:r>
          </a:p>
          <a:p>
            <a:pPr marL="457200" indent="-457200">
              <a:buFontTx/>
              <a:buAutoNum type="arabicPeriod"/>
            </a:pPr>
            <a:r>
              <a:rPr lang="uk-UA" sz="3200" b="1">
                <a:solidFill>
                  <a:srgbClr val="003300"/>
                </a:solidFill>
              </a:rPr>
              <a:t>Підщелепні.</a:t>
            </a:r>
          </a:p>
          <a:p>
            <a:pPr marL="457200" indent="-457200">
              <a:buFontTx/>
              <a:buAutoNum type="arabicPeriod"/>
            </a:pPr>
            <a:r>
              <a:rPr lang="uk-UA" sz="3200" b="1">
                <a:solidFill>
                  <a:srgbClr val="003300"/>
                </a:solidFill>
              </a:rPr>
              <a:t>Під</a:t>
            </a:r>
            <a:r>
              <a:rPr lang="en-US" sz="3200" b="1">
                <a:solidFill>
                  <a:srgbClr val="003300"/>
                </a:solidFill>
              </a:rPr>
              <a:t>’</a:t>
            </a:r>
            <a:r>
              <a:rPr lang="uk-UA" sz="3200" b="1">
                <a:solidFill>
                  <a:srgbClr val="003300"/>
                </a:solidFill>
              </a:rPr>
              <a:t>язикові.</a:t>
            </a:r>
          </a:p>
          <a:p>
            <a:pPr marL="457200" indent="-457200"/>
            <a:r>
              <a:rPr lang="uk-UA" sz="3200" b="1">
                <a:solidFill>
                  <a:srgbClr val="003300"/>
                </a:solidFill>
              </a:rPr>
              <a:t>   Кількість слини                                     </a:t>
            </a:r>
          </a:p>
          <a:p>
            <a:pPr marL="457200" indent="-457200"/>
            <a:r>
              <a:rPr lang="uk-UA" sz="3200" b="1">
                <a:solidFill>
                  <a:srgbClr val="003300"/>
                </a:solidFill>
              </a:rPr>
              <a:t>залежить від якості                                   </a:t>
            </a:r>
          </a:p>
          <a:p>
            <a:pPr marL="457200" indent="-457200"/>
            <a:r>
              <a:rPr lang="uk-UA" sz="3200" b="1">
                <a:solidFill>
                  <a:srgbClr val="003300"/>
                </a:solidFill>
              </a:rPr>
              <a:t>вжитої їжі. За добу                                      </a:t>
            </a:r>
          </a:p>
          <a:p>
            <a:pPr marL="457200" indent="-457200"/>
            <a:r>
              <a:rPr lang="uk-UA" sz="3200" b="1">
                <a:solidFill>
                  <a:srgbClr val="003300"/>
                </a:solidFill>
              </a:rPr>
              <a:t>слинні залози виробляють 0,5-2 л слини.</a:t>
            </a:r>
            <a:endParaRPr lang="ru-RU" sz="3200" b="1">
              <a:solidFill>
                <a:srgbClr val="003300"/>
              </a:solidFill>
            </a:endParaRP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16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Слинні залози</a:t>
            </a:r>
          </a:p>
        </p:txBody>
      </p:sp>
      <p:sp>
        <p:nvSpPr>
          <p:cNvPr id="47110" name="Rectangle 6" descr="C:\Users\Павленко\Біологія людини\травлення\слинні залози\clip_image001_0001.jpg"/>
          <p:cNvSpPr>
            <a:spLocks noChangeArrowheads="1"/>
          </p:cNvSpPr>
          <p:nvPr/>
        </p:nvSpPr>
        <p:spPr bwMode="auto">
          <a:xfrm>
            <a:off x="4191000" y="3581400"/>
            <a:ext cx="2133600" cy="2438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111" name="Rectangle 7" descr="C:\Users\Павленко\Біологія людини\травлення\слинні залози\slun.gif"/>
          <p:cNvSpPr>
            <a:spLocks noChangeArrowheads="1"/>
          </p:cNvSpPr>
          <p:nvPr/>
        </p:nvSpPr>
        <p:spPr bwMode="auto">
          <a:xfrm>
            <a:off x="6858000" y="3048000"/>
            <a:ext cx="2057400" cy="274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10" grpId="0" animBg="1"/>
      <p:bldP spid="47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83524"/>
          <a:ext cx="8643998" cy="6345938"/>
        </p:xfrm>
        <a:graphic>
          <a:graphicData uri="http://schemas.openxmlformats.org/drawingml/2006/table">
            <a:tbl>
              <a:tblPr/>
              <a:tblGrid>
                <a:gridCol w="1456708"/>
                <a:gridCol w="3655093"/>
                <a:gridCol w="3532197"/>
              </a:tblGrid>
              <a:tr h="430250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будови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1428">
                <a:tc>
                  <a:txBody>
                    <a:bodyPr/>
                    <a:lstStyle/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Ротова 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порожнина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Губи,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щоки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піднебіння,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дно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рота,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язик, 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зуба.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Слинні залози — три пари: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привушні;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під'язикові;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підщелепні.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Перетирання, змочування, сприйняття смаку, розщеплення вуглеводів (часткове)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019">
                <a:tc>
                  <a:txBody>
                    <a:bodyPr/>
                    <a:lstStyle/>
                    <a:p>
                      <a:pPr marR="2413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Глотка і стравохід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indent="6350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8890" indent="-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Печінка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indent="-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Підшлункова </a:t>
                      </a: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залоза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4889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indent="3175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392">
                <a:tc>
                  <a:txBody>
                    <a:bodyPr/>
                    <a:lstStyle/>
                    <a:p>
                      <a:pPr marR="250190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9779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32">
                <a:tc>
                  <a:txBody>
                    <a:bodyPr/>
                    <a:lstStyle/>
                    <a:p>
                      <a:pPr marR="252730" indent="-6350" algn="ctr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Товста кишка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3600" b="1" i="0" u="none" strike="noStrike" kern="0" cap="none" spc="0" normalizeH="0" baseline="0" noProof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Будова травної системи людини</a:t>
            </a:r>
            <a:endParaRPr kumimoji="1" lang="uk-UA" sz="3600" b="1" i="0" u="none" strike="noStrike" kern="0" cap="none" spc="0" normalizeH="0" baseline="0" noProof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572560" cy="2571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«Ми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живемо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 не для того,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щоб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їсти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,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а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їмо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 для того,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щоб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жити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»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                                                Сократ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</a:br>
            <a:endParaRPr lang="uk-UA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5" descr="edaa-79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00306"/>
            <a:ext cx="4000528" cy="412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1676400"/>
            <a:ext cx="4953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003300"/>
                </a:solidFill>
              </a:rPr>
              <a:t>   Глотка – лійкоподібний орган, функція якого здійснювати ковтання.    </a:t>
            </a:r>
          </a:p>
          <a:p>
            <a:r>
              <a:rPr lang="uk-UA" sz="3200" b="1">
                <a:solidFill>
                  <a:srgbClr val="003300"/>
                </a:solidFill>
              </a:rPr>
              <a:t>   В той час, коли їжа проходить через глотку, надгортанний хрящ закриває вхід у трахею і харчові маси вільно рухаються до стравоходу.  </a:t>
            </a:r>
            <a:endParaRPr lang="ru-RU" sz="3200" b="1">
              <a:solidFill>
                <a:srgbClr val="003300"/>
              </a:solidFill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828800" y="914400"/>
            <a:ext cx="5257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Глотка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02" y="1785926"/>
            <a:ext cx="313940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1676400"/>
            <a:ext cx="8610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003300"/>
                </a:solidFill>
              </a:rPr>
              <a:t>   </a:t>
            </a:r>
            <a:r>
              <a:rPr lang="uk-UA" sz="2800" b="1" dirty="0">
                <a:solidFill>
                  <a:srgbClr val="003300"/>
                </a:solidFill>
              </a:rPr>
              <a:t>Стравохід – м</a:t>
            </a:r>
            <a:r>
              <a:rPr lang="en-US" sz="2800" b="1" dirty="0">
                <a:solidFill>
                  <a:srgbClr val="003300"/>
                </a:solidFill>
              </a:rPr>
              <a:t>’</a:t>
            </a:r>
            <a:r>
              <a:rPr lang="uk-UA" sz="2800" b="1" dirty="0" err="1">
                <a:solidFill>
                  <a:srgbClr val="003300"/>
                </a:solidFill>
              </a:rPr>
              <a:t>язова</a:t>
            </a:r>
            <a:r>
              <a:rPr lang="uk-UA" sz="2800" b="1" dirty="0">
                <a:solidFill>
                  <a:srgbClr val="003300"/>
                </a:solidFill>
              </a:rPr>
              <a:t> трубка,          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r>
              <a:rPr lang="uk-UA" sz="2800" b="1" dirty="0" smtClean="0">
                <a:solidFill>
                  <a:srgbClr val="003300"/>
                </a:solidFill>
              </a:rPr>
              <a:t>довжиною </a:t>
            </a:r>
            <a:r>
              <a:rPr lang="en-US" sz="2800" b="1" dirty="0">
                <a:solidFill>
                  <a:srgbClr val="003300"/>
                </a:solidFill>
              </a:rPr>
              <a:t>25-30 c</a:t>
            </a:r>
            <a:r>
              <a:rPr lang="uk-UA" sz="2800" b="1" dirty="0">
                <a:solidFill>
                  <a:srgbClr val="003300"/>
                </a:solidFill>
              </a:rPr>
              <a:t>м та </a:t>
            </a:r>
            <a:r>
              <a:rPr lang="en-US" sz="2800" b="1" dirty="0">
                <a:solidFill>
                  <a:srgbClr val="003300"/>
                </a:solidFill>
              </a:rPr>
              <a:t>d=</a:t>
            </a:r>
            <a:r>
              <a:rPr lang="uk-UA" sz="2800" b="1" dirty="0">
                <a:solidFill>
                  <a:srgbClr val="003300"/>
                </a:solidFill>
              </a:rPr>
              <a:t>2 см.                     Вона поєднує між собою глотку                     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r>
              <a:rPr lang="uk-UA" sz="2800" b="1" dirty="0" smtClean="0">
                <a:solidFill>
                  <a:srgbClr val="003300"/>
                </a:solidFill>
              </a:rPr>
              <a:t>та </a:t>
            </a:r>
            <a:r>
              <a:rPr lang="uk-UA" sz="2800" b="1" dirty="0">
                <a:solidFill>
                  <a:srgbClr val="003300"/>
                </a:solidFill>
              </a:rPr>
              <a:t>шлунок.   </a:t>
            </a:r>
          </a:p>
          <a:p>
            <a:r>
              <a:rPr lang="uk-UA" sz="3200" b="1" dirty="0">
                <a:solidFill>
                  <a:srgbClr val="003300"/>
                </a:solidFill>
              </a:rPr>
              <a:t>                         </a:t>
            </a:r>
            <a:r>
              <a:rPr lang="uk-UA" sz="2800" b="1" dirty="0">
                <a:solidFill>
                  <a:srgbClr val="003300"/>
                </a:solidFill>
              </a:rPr>
              <a:t>Їжа рухається по           </a:t>
            </a:r>
          </a:p>
          <a:p>
            <a:r>
              <a:rPr lang="uk-UA" sz="2800" b="1" dirty="0">
                <a:solidFill>
                  <a:srgbClr val="003300"/>
                </a:solidFill>
              </a:rPr>
              <a:t>                       стравоходу завдяки  </a:t>
            </a:r>
          </a:p>
          <a:p>
            <a:r>
              <a:rPr lang="uk-UA" sz="2800" b="1" dirty="0">
                <a:solidFill>
                  <a:srgbClr val="003300"/>
                </a:solidFill>
              </a:rPr>
              <a:t>                       хвилеподібним скороченням </a:t>
            </a:r>
          </a:p>
          <a:p>
            <a:r>
              <a:rPr lang="uk-UA" sz="2800" b="1" dirty="0">
                <a:solidFill>
                  <a:srgbClr val="003300"/>
                </a:solidFill>
              </a:rPr>
              <a:t>                       м</a:t>
            </a:r>
            <a:r>
              <a:rPr lang="en-US" sz="2800" b="1" dirty="0">
                <a:solidFill>
                  <a:srgbClr val="003300"/>
                </a:solidFill>
              </a:rPr>
              <a:t>’</a:t>
            </a:r>
            <a:r>
              <a:rPr lang="uk-UA" sz="2800" b="1" dirty="0">
                <a:solidFill>
                  <a:srgbClr val="003300"/>
                </a:solidFill>
              </a:rPr>
              <a:t>язів - </a:t>
            </a:r>
            <a:r>
              <a:rPr lang="uk-UA" sz="3200" b="1" u="sng" dirty="0">
                <a:solidFill>
                  <a:srgbClr val="003300"/>
                </a:solidFill>
              </a:rPr>
              <a:t>перистальтичними або </a:t>
            </a:r>
          </a:p>
          <a:p>
            <a:r>
              <a:rPr lang="uk-UA" sz="3200" b="1" u="sng" dirty="0">
                <a:solidFill>
                  <a:srgbClr val="003300"/>
                </a:solidFill>
              </a:rPr>
              <a:t>                       маятникоподібними рухами.</a:t>
            </a:r>
            <a:r>
              <a:rPr lang="uk-UA" sz="3200" b="1" dirty="0">
                <a:solidFill>
                  <a:srgbClr val="003300"/>
                </a:solidFill>
              </a:rPr>
              <a:t>       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071670" y="357166"/>
            <a:ext cx="5257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Стравохід</a:t>
            </a:r>
          </a:p>
        </p:txBody>
      </p:sp>
      <p:sp>
        <p:nvSpPr>
          <p:cNvPr id="20487" name="Rectangle 7" descr="C:\Users\Павленко\Біологія людини\травлення\стравохід\11800.gif"/>
          <p:cNvSpPr>
            <a:spLocks noChangeArrowheads="1"/>
          </p:cNvSpPr>
          <p:nvPr/>
        </p:nvSpPr>
        <p:spPr bwMode="auto">
          <a:xfrm>
            <a:off x="0" y="3810000"/>
            <a:ext cx="2214546" cy="304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1142984"/>
            <a:ext cx="2330306" cy="2883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19036"/>
          <a:ext cx="8643998" cy="6167550"/>
        </p:xfrm>
        <a:graphic>
          <a:graphicData uri="http://schemas.openxmlformats.org/drawingml/2006/table">
            <a:tbl>
              <a:tblPr/>
              <a:tblGrid>
                <a:gridCol w="1456708"/>
                <a:gridCol w="3655093"/>
                <a:gridCol w="3532197"/>
              </a:tblGrid>
              <a:tr h="430250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будови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98">
                <a:tc>
                  <a:txBody>
                    <a:bodyPr/>
                    <a:lstStyle/>
                    <a:p>
                      <a:pPr marR="4572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Ротова 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порожнина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Губи,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щоки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піднебіння,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дно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рота,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язик, 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зуба.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Слинні залози — три пари: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привушні;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під'язикові;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підщелепні,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Перетирання, змочування, сприйняття смаку, розщеплення вуглеводів (часткове)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019">
                <a:tc>
                  <a:txBody>
                    <a:bodyPr/>
                    <a:lstStyle/>
                    <a:p>
                      <a:pPr marR="2413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Глотка і стравохід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М'язова трубка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Ковтання і переміщення їжі у 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8890" indent="-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Печінка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indent="-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Підшлункова </a:t>
                      </a: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залоза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4889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392">
                <a:tc>
                  <a:txBody>
                    <a:bodyPr/>
                    <a:lstStyle/>
                    <a:p>
                      <a:pPr marR="25019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9779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32">
                <a:tc>
                  <a:txBody>
                    <a:bodyPr/>
                    <a:lstStyle/>
                    <a:p>
                      <a:pPr marR="252730" indent="-635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Товста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3600" b="1" i="0" u="none" strike="noStrike" kern="0" cap="none" spc="0" normalizeH="0" baseline="0" noProof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Будова травної системи людини</a:t>
            </a:r>
            <a:endParaRPr kumimoji="1" lang="uk-UA" sz="3600" b="1" i="0" u="none" strike="noStrike" kern="0" cap="none" spc="0" normalizeH="0" baseline="0" noProof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" y="1357298"/>
            <a:ext cx="6019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3300"/>
                </a:solidFill>
              </a:rPr>
              <a:t> </a:t>
            </a:r>
            <a:r>
              <a:rPr lang="uk-UA" sz="2800" b="1" dirty="0" err="1">
                <a:solidFill>
                  <a:srgbClr val="003300"/>
                </a:solidFill>
              </a:rPr>
              <a:t>Найрозширеніша</a:t>
            </a:r>
            <a:r>
              <a:rPr lang="uk-UA" sz="2800" b="1" dirty="0">
                <a:solidFill>
                  <a:srgbClr val="003300"/>
                </a:solidFill>
              </a:rPr>
              <a:t> частина травного каналу (до 2 л), що розміщується під діафрагмою </a:t>
            </a:r>
            <a:r>
              <a:rPr lang="uk-UA" sz="2800" b="1" dirty="0" smtClean="0">
                <a:solidFill>
                  <a:srgbClr val="003300"/>
                </a:solidFill>
              </a:rPr>
              <a:t>з </a:t>
            </a:r>
            <a:r>
              <a:rPr lang="uk-UA" sz="2800" b="1" dirty="0">
                <a:solidFill>
                  <a:srgbClr val="003300"/>
                </a:solidFill>
              </a:rPr>
              <a:t>лівого боку і має вигляд вигнутого мішка. </a:t>
            </a:r>
          </a:p>
          <a:p>
            <a:r>
              <a:rPr lang="uk-UA" sz="2800" b="1" dirty="0">
                <a:solidFill>
                  <a:srgbClr val="003300"/>
                </a:solidFill>
              </a:rPr>
              <a:t> Початкову частину називають </a:t>
            </a:r>
            <a:r>
              <a:rPr lang="uk-UA" sz="2800" b="1" u="sng" dirty="0">
                <a:solidFill>
                  <a:srgbClr val="003300"/>
                </a:solidFill>
              </a:rPr>
              <a:t>склепінням</a:t>
            </a:r>
            <a:r>
              <a:rPr lang="uk-UA" sz="2800" b="1" dirty="0">
                <a:solidFill>
                  <a:srgbClr val="003300"/>
                </a:solidFill>
              </a:rPr>
              <a:t>, основну – </a:t>
            </a:r>
            <a:r>
              <a:rPr lang="uk-UA" sz="2800" b="1" u="sng" dirty="0">
                <a:solidFill>
                  <a:srgbClr val="003300"/>
                </a:solidFill>
              </a:rPr>
              <a:t>тілом</a:t>
            </a:r>
            <a:r>
              <a:rPr lang="uk-UA" sz="2800" b="1" dirty="0">
                <a:solidFill>
                  <a:srgbClr val="003300"/>
                </a:solidFill>
              </a:rPr>
              <a:t>, вихідну – </a:t>
            </a:r>
            <a:r>
              <a:rPr lang="uk-UA" sz="2800" b="1" u="sng" dirty="0">
                <a:solidFill>
                  <a:srgbClr val="003300"/>
                </a:solidFill>
              </a:rPr>
              <a:t>воротарем</a:t>
            </a:r>
            <a:r>
              <a:rPr lang="uk-UA" sz="2800" b="1" dirty="0">
                <a:solidFill>
                  <a:srgbClr val="003300"/>
                </a:solidFill>
              </a:rPr>
              <a:t>. 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857356" y="357166"/>
            <a:ext cx="5257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Шлунок</a:t>
            </a:r>
          </a:p>
        </p:txBody>
      </p:sp>
      <p:sp>
        <p:nvSpPr>
          <p:cNvPr id="21511" name="Rectangle 7" descr="C:\Users\Павленко\Біологія людини\травлення\шлунок\1235982448aa2a.jpg"/>
          <p:cNvSpPr>
            <a:spLocks noChangeArrowheads="1"/>
          </p:cNvSpPr>
          <p:nvPr/>
        </p:nvSpPr>
        <p:spPr bwMode="auto">
          <a:xfrm>
            <a:off x="6072198" y="1357298"/>
            <a:ext cx="2895600" cy="4191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828800" y="914400"/>
            <a:ext cx="5257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Шлунок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14282" y="1571612"/>
            <a:ext cx="55578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3300"/>
                </a:solidFill>
              </a:rPr>
              <a:t>У слизовій оболонці близько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35 </a:t>
            </a:r>
            <a:r>
              <a:rPr lang="uk-UA" sz="2800" b="1" u="sng" dirty="0">
                <a:solidFill>
                  <a:srgbClr val="003300"/>
                </a:solidFill>
              </a:rPr>
              <a:t>млн. </a:t>
            </a:r>
            <a:r>
              <a:rPr lang="uk-UA" sz="2800" b="1" dirty="0">
                <a:solidFill>
                  <a:srgbClr val="003300"/>
                </a:solidFill>
              </a:rPr>
              <a:t>залоз, їх поділяють на: </a:t>
            </a:r>
          </a:p>
          <a:p>
            <a:pPr marL="273050" indent="-273050">
              <a:buFontTx/>
              <a:buChar char="-"/>
            </a:pPr>
            <a:r>
              <a:rPr lang="uk-UA" b="1" dirty="0">
                <a:solidFill>
                  <a:srgbClr val="003300"/>
                </a:solidFill>
              </a:rPr>
              <a:t>залози, які виділяють ферменти;</a:t>
            </a:r>
          </a:p>
          <a:p>
            <a:pPr marL="273050" indent="-273050">
              <a:buFontTx/>
              <a:buChar char="-"/>
            </a:pPr>
            <a:r>
              <a:rPr lang="uk-UA" b="1" dirty="0">
                <a:solidFill>
                  <a:srgbClr val="003300"/>
                </a:solidFill>
              </a:rPr>
              <a:t>залози, які виділяють Н</a:t>
            </a:r>
            <a:r>
              <a:rPr lang="en-US" b="1" dirty="0" err="1">
                <a:solidFill>
                  <a:srgbClr val="003300"/>
                </a:solidFill>
              </a:rPr>
              <a:t>Cl</a:t>
            </a:r>
            <a:r>
              <a:rPr lang="uk-UA" b="1" dirty="0">
                <a:solidFill>
                  <a:srgbClr val="003300"/>
                </a:solidFill>
              </a:rPr>
              <a:t>;</a:t>
            </a:r>
          </a:p>
          <a:p>
            <a:pPr marL="273050" indent="-273050">
              <a:buFontTx/>
              <a:buChar char="-"/>
            </a:pPr>
            <a:r>
              <a:rPr lang="uk-UA" b="1" dirty="0">
                <a:solidFill>
                  <a:srgbClr val="003300"/>
                </a:solidFill>
              </a:rPr>
              <a:t>залози, які виділяють </a:t>
            </a:r>
            <a:r>
              <a:rPr lang="uk-UA" b="1" dirty="0" smtClean="0">
                <a:solidFill>
                  <a:srgbClr val="003300"/>
                </a:solidFill>
              </a:rPr>
              <a:t>слиз.</a:t>
            </a:r>
          </a:p>
          <a:p>
            <a:pPr marL="82550" indent="273050"/>
            <a:endParaRPr lang="uk-UA" sz="1600" dirty="0" smtClean="0"/>
          </a:p>
          <a:p>
            <a:pPr marL="82550" indent="273050"/>
            <a:r>
              <a:rPr lang="uk-UA" sz="2800" b="1" dirty="0" smtClean="0">
                <a:solidFill>
                  <a:srgbClr val="003300"/>
                </a:solidFill>
              </a:rPr>
              <a:t>Клітини</a:t>
            </a:r>
            <a:r>
              <a:rPr lang="uk-UA" sz="2800" b="1" dirty="0">
                <a:solidFill>
                  <a:srgbClr val="003300"/>
                </a:solidFill>
              </a:rPr>
              <a:t>, що продукують слиз містяться у спеціальних шлункових полях, які мають вигляд дрібненьких горбиків.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39942" name="Picture 6" descr="C:\WINDOWS\Profiles\Антика\Рабочий стол\Antique\Тексты\железы.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3009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19036"/>
          <a:ext cx="8643998" cy="6167550"/>
        </p:xfrm>
        <a:graphic>
          <a:graphicData uri="http://schemas.openxmlformats.org/drawingml/2006/table">
            <a:tbl>
              <a:tblPr/>
              <a:tblGrid>
                <a:gridCol w="1456708"/>
                <a:gridCol w="3655093"/>
                <a:gridCol w="3532197"/>
              </a:tblGrid>
              <a:tr h="430250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будови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98">
                <a:tc>
                  <a:txBody>
                    <a:bodyPr/>
                    <a:lstStyle/>
                    <a:p>
                      <a:pPr marR="4572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Ротова 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порожнина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Губи,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щоки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піднебіння,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дно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рота,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язик, 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зуба.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Слинні залози — три пари: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привушні;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під'язикові;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підщелепні,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Перетирання, змочування, сприйняття смаку, розщеплення вуглеводів (часткове)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019">
                <a:tc>
                  <a:txBody>
                    <a:bodyPr/>
                    <a:lstStyle/>
                    <a:p>
                      <a:pPr marR="2413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Глотка і стравохід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М'язова трубка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Ковтання і переміщення їжі у 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8890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Об'ємне розширення (мішок)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Накопичення їжі,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перетравлювання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Печінка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indent="-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Підшлункова </a:t>
                      </a: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залоза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4889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392">
                <a:tc>
                  <a:txBody>
                    <a:bodyPr/>
                    <a:lstStyle/>
                    <a:p>
                      <a:pPr marR="25019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9779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32">
                <a:tc>
                  <a:txBody>
                    <a:bodyPr/>
                    <a:lstStyle/>
                    <a:p>
                      <a:pPr marR="252730" indent="-635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Товста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3600" b="1" i="0" u="none" strike="noStrike" kern="0" cap="none" spc="0" normalizeH="0" baseline="0" noProof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Будова травної системи людини</a:t>
            </a:r>
            <a:endParaRPr kumimoji="1" lang="uk-UA" sz="3600" b="1" i="0" u="none" strike="noStrike" kern="0" cap="none" spc="0" normalizeH="0" baseline="0" noProof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282" y="1428736"/>
            <a:ext cx="550072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3300"/>
                </a:solidFill>
              </a:rPr>
              <a:t> </a:t>
            </a:r>
            <a:r>
              <a:rPr lang="uk-UA" sz="2800" b="1" dirty="0">
                <a:solidFill>
                  <a:srgbClr val="003300"/>
                </a:solidFill>
              </a:rPr>
              <a:t>Довжина тонкого кишечника близько 4-6 м., його </a:t>
            </a:r>
            <a:r>
              <a:rPr lang="en-US" sz="2800" b="1" dirty="0">
                <a:solidFill>
                  <a:srgbClr val="003300"/>
                </a:solidFill>
              </a:rPr>
              <a:t>d</a:t>
            </a:r>
            <a:r>
              <a:rPr lang="uk-UA" sz="2800" b="1" dirty="0">
                <a:solidFill>
                  <a:srgbClr val="003300"/>
                </a:solidFill>
              </a:rPr>
              <a:t>=3-5 см. </a:t>
            </a:r>
          </a:p>
          <a:p>
            <a:r>
              <a:rPr lang="uk-UA" sz="2800" b="1" dirty="0">
                <a:solidFill>
                  <a:srgbClr val="003300"/>
                </a:solidFill>
              </a:rPr>
              <a:t> Починається він </a:t>
            </a:r>
            <a:r>
              <a:rPr lang="uk-UA" sz="2800" b="1" u="sng" dirty="0">
                <a:solidFill>
                  <a:srgbClr val="003300"/>
                </a:solidFill>
              </a:rPr>
              <a:t>дванадцятипалою кишкою</a:t>
            </a:r>
            <a:r>
              <a:rPr lang="uk-UA" sz="2800" b="1" dirty="0">
                <a:solidFill>
                  <a:srgbClr val="003300"/>
                </a:solidFill>
              </a:rPr>
              <a:t> завдовжки 18-22 см, тобто                         розмір 12-ти пальців людини, </a:t>
            </a:r>
            <a:r>
              <a:rPr lang="uk-UA" sz="2800" b="1" dirty="0" smtClean="0">
                <a:solidFill>
                  <a:srgbClr val="003300"/>
                </a:solidFill>
              </a:rPr>
              <a:t>яка </a:t>
            </a:r>
            <a:r>
              <a:rPr lang="uk-UA" sz="2800" b="1" dirty="0">
                <a:solidFill>
                  <a:srgbClr val="003300"/>
                </a:solidFill>
              </a:rPr>
              <a:t>бере початок з воротаря  </a:t>
            </a:r>
            <a:r>
              <a:rPr lang="uk-UA" sz="2800" b="1" dirty="0" smtClean="0">
                <a:solidFill>
                  <a:srgbClr val="003300"/>
                </a:solidFill>
              </a:rPr>
              <a:t> </a:t>
            </a:r>
            <a:r>
              <a:rPr lang="uk-UA" sz="2800" b="1" dirty="0">
                <a:solidFill>
                  <a:srgbClr val="003300"/>
                </a:solidFill>
              </a:rPr>
              <a:t>шлунку</a:t>
            </a:r>
            <a:r>
              <a:rPr lang="uk-UA" sz="2800" b="1" dirty="0" smtClean="0">
                <a:solidFill>
                  <a:srgbClr val="003300"/>
                </a:solidFill>
              </a:rPr>
              <a:t>.</a:t>
            </a:r>
          </a:p>
          <a:p>
            <a:r>
              <a:rPr lang="uk-UA" sz="2800" b="1" dirty="0" smtClean="0">
                <a:solidFill>
                  <a:srgbClr val="003300"/>
                </a:solidFill>
              </a:rPr>
              <a:t> </a:t>
            </a:r>
            <a:r>
              <a:rPr lang="uk-UA" sz="2800" b="1" dirty="0">
                <a:solidFill>
                  <a:srgbClr val="003300"/>
                </a:solidFill>
              </a:rPr>
              <a:t>У неї відкриваються </a:t>
            </a:r>
            <a:r>
              <a:rPr lang="uk-UA" sz="2800" b="1" dirty="0" smtClean="0">
                <a:solidFill>
                  <a:srgbClr val="003300"/>
                </a:solidFill>
              </a:rPr>
              <a:t>протоки  жовчного </a:t>
            </a:r>
            <a:r>
              <a:rPr lang="uk-UA" sz="2800" b="1" dirty="0">
                <a:solidFill>
                  <a:srgbClr val="003300"/>
                </a:solidFill>
              </a:rPr>
              <a:t>міхура та         підшлункової залози</a:t>
            </a:r>
            <a:r>
              <a:rPr lang="uk-UA" sz="3200" b="1" dirty="0">
                <a:solidFill>
                  <a:srgbClr val="003300"/>
                </a:solidFill>
              </a:rPr>
              <a:t>.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16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Тонкий кишечник</a:t>
            </a:r>
          </a:p>
        </p:txBody>
      </p:sp>
      <p:sp>
        <p:nvSpPr>
          <p:cNvPr id="22534" name="Rectangle 6" descr="C:\Users\Павленко\Біологія людини\травлення\230501211.jpg"/>
          <p:cNvSpPr>
            <a:spLocks noChangeArrowheads="1"/>
          </p:cNvSpPr>
          <p:nvPr/>
        </p:nvSpPr>
        <p:spPr bwMode="auto">
          <a:xfrm>
            <a:off x="5929322" y="2357430"/>
            <a:ext cx="2971800" cy="2743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141"/>
            <a:ext cx="7920880" cy="612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6050" y="5186213"/>
            <a:ext cx="2096430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Підшлункова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залоза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651" y="5335333"/>
            <a:ext cx="2385592" cy="146423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Протоки </a:t>
            </a:r>
            <a:r>
              <a:rPr lang="ru-RU" sz="2000" b="1" dirty="0" err="1" smtClean="0">
                <a:solidFill>
                  <a:srgbClr val="002060"/>
                </a:solidFill>
              </a:rPr>
              <a:t>жовчного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міхура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підшлункової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залози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15" y="4417366"/>
            <a:ext cx="1522523" cy="806690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Жовчний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міхур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377" y="348750"/>
            <a:ext cx="1518104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Печінка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6813" y="2495767"/>
            <a:ext cx="1518104" cy="52610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Шлун</a:t>
            </a:r>
            <a:r>
              <a:rPr lang="ru-RU" sz="2400" b="1" dirty="0" err="1" smtClean="0">
                <a:solidFill>
                  <a:srgbClr val="002060"/>
                </a:solidFill>
              </a:rPr>
              <a:t>ок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19481" y="1196752"/>
            <a:ext cx="308303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87747" y="2614802"/>
            <a:ext cx="308303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17248" y="3573016"/>
            <a:ext cx="308303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87824" y="4676695"/>
            <a:ext cx="308303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93859" y="4803475"/>
            <a:ext cx="308303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5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883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2" grpId="0" animBg="1"/>
      <p:bldP spid="3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928662" y="428604"/>
            <a:ext cx="7162800" cy="638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Печінка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42844" y="1571612"/>
            <a:ext cx="65722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3300"/>
                </a:solidFill>
              </a:rPr>
              <a:t> Найбільша залоза тіла, </a:t>
            </a:r>
            <a:endParaRPr lang="uk-UA" sz="3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3300"/>
                </a:solidFill>
              </a:rPr>
              <a:t>маса </a:t>
            </a:r>
            <a:r>
              <a:rPr lang="uk-UA" sz="3200" b="1" dirty="0">
                <a:solidFill>
                  <a:srgbClr val="003300"/>
                </a:solidFill>
              </a:rPr>
              <a:t>якої </a:t>
            </a:r>
            <a:r>
              <a:rPr lang="uk-UA" sz="3200" b="1" u="sng" dirty="0">
                <a:solidFill>
                  <a:srgbClr val="003300"/>
                </a:solidFill>
              </a:rPr>
              <a:t>1,5-2 кг</a:t>
            </a:r>
            <a:r>
              <a:rPr lang="uk-UA" sz="3200" b="1" dirty="0">
                <a:solidFill>
                  <a:srgbClr val="003300"/>
                </a:solidFill>
              </a:rPr>
              <a:t>. </a:t>
            </a:r>
            <a:endParaRPr lang="uk-UA" sz="3200" b="1" dirty="0" smtClean="0">
              <a:solidFill>
                <a:srgbClr val="003300"/>
              </a:solidFill>
            </a:endParaRPr>
          </a:p>
          <a:p>
            <a:pPr algn="ctr"/>
            <a:r>
              <a:rPr lang="uk-UA" b="1" dirty="0" smtClean="0">
                <a:solidFill>
                  <a:srgbClr val="003300"/>
                </a:solidFill>
              </a:rPr>
              <a:t>Розташована </a:t>
            </a:r>
            <a:r>
              <a:rPr lang="uk-UA" b="1" dirty="0">
                <a:solidFill>
                  <a:srgbClr val="003300"/>
                </a:solidFill>
              </a:rPr>
              <a:t>у правому </a:t>
            </a:r>
            <a:r>
              <a:rPr lang="uk-UA" b="1" dirty="0" err="1">
                <a:solidFill>
                  <a:srgbClr val="003300"/>
                </a:solidFill>
              </a:rPr>
              <a:t>підребер</a:t>
            </a:r>
            <a:r>
              <a:rPr lang="en-US" b="1" dirty="0">
                <a:solidFill>
                  <a:srgbClr val="003300"/>
                </a:solidFill>
              </a:rPr>
              <a:t>’</a:t>
            </a:r>
            <a:r>
              <a:rPr lang="uk-UA" b="1" dirty="0">
                <a:solidFill>
                  <a:srgbClr val="003300"/>
                </a:solidFill>
              </a:rPr>
              <a:t>ї, під діафрагмою</a:t>
            </a:r>
            <a:r>
              <a:rPr lang="uk-UA" b="1" dirty="0" smtClean="0">
                <a:solidFill>
                  <a:srgbClr val="003300"/>
                </a:solidFill>
              </a:rPr>
              <a:t>.</a:t>
            </a:r>
          </a:p>
          <a:p>
            <a:pPr algn="ctr"/>
            <a:r>
              <a:rPr lang="uk-UA" sz="2800" b="1" dirty="0" smtClean="0">
                <a:solidFill>
                  <a:srgbClr val="003300"/>
                </a:solidFill>
              </a:rPr>
              <a:t> </a:t>
            </a:r>
            <a:r>
              <a:rPr lang="uk-UA" sz="2800" b="1" dirty="0">
                <a:solidFill>
                  <a:srgbClr val="003300"/>
                </a:solidFill>
              </a:rPr>
              <a:t>Складається з двох доль.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3300"/>
                </a:solidFill>
              </a:rPr>
              <a:t>У </a:t>
            </a:r>
            <a:r>
              <a:rPr lang="uk-UA" sz="2800" b="1" dirty="0">
                <a:solidFill>
                  <a:srgbClr val="003300"/>
                </a:solidFill>
              </a:rPr>
              <a:t>спеціальних клітинах – </a:t>
            </a:r>
            <a:r>
              <a:rPr lang="uk-UA" sz="2800" b="1" u="sng" dirty="0" err="1">
                <a:solidFill>
                  <a:srgbClr val="003300"/>
                </a:solidFill>
              </a:rPr>
              <a:t>гепатоцитах</a:t>
            </a:r>
            <a:r>
              <a:rPr lang="uk-UA" sz="2800" b="1" dirty="0">
                <a:solidFill>
                  <a:srgbClr val="003300"/>
                </a:solidFill>
              </a:rPr>
              <a:t> – утворюється жовч, що зберігається у </a:t>
            </a:r>
            <a:r>
              <a:rPr lang="uk-UA" sz="2800" b="1" u="sng" dirty="0">
                <a:solidFill>
                  <a:srgbClr val="003300"/>
                </a:solidFill>
              </a:rPr>
              <a:t>жовчному міхурі</a:t>
            </a:r>
            <a:r>
              <a:rPr lang="uk-UA" sz="2800" b="1" dirty="0">
                <a:solidFill>
                  <a:srgbClr val="003300"/>
                </a:solidFill>
              </a:rPr>
              <a:t>.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3300"/>
                </a:solidFill>
              </a:rPr>
              <a:t>За </a:t>
            </a:r>
            <a:r>
              <a:rPr lang="uk-UA" sz="2800" b="1" dirty="0">
                <a:solidFill>
                  <a:srgbClr val="003300"/>
                </a:solidFill>
              </a:rPr>
              <a:t>добу виділяється </a:t>
            </a:r>
            <a:r>
              <a:rPr lang="uk-UA" sz="2800" b="1" u="sng" dirty="0">
                <a:solidFill>
                  <a:srgbClr val="003300"/>
                </a:solidFill>
              </a:rPr>
              <a:t>500-700 </a:t>
            </a:r>
            <a:r>
              <a:rPr lang="uk-UA" sz="2800" b="1" u="sng" dirty="0" err="1">
                <a:solidFill>
                  <a:srgbClr val="003300"/>
                </a:solidFill>
              </a:rPr>
              <a:t>мл</a:t>
            </a:r>
            <a:r>
              <a:rPr lang="uk-UA" sz="2800" b="1" u="sng" dirty="0">
                <a:solidFill>
                  <a:srgbClr val="003300"/>
                </a:solidFill>
              </a:rPr>
              <a:t>. </a:t>
            </a:r>
            <a:r>
              <a:rPr lang="uk-UA" sz="2800" b="1" dirty="0">
                <a:solidFill>
                  <a:srgbClr val="003300"/>
                </a:solidFill>
              </a:rPr>
              <a:t>жовчі.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48133" name="Rectangle 5" descr="C:\Users\Павленко\Біологія людини\травлення\печінка\1.jpg"/>
          <p:cNvSpPr>
            <a:spLocks noChangeArrowheads="1"/>
          </p:cNvSpPr>
          <p:nvPr/>
        </p:nvSpPr>
        <p:spPr bwMode="auto">
          <a:xfrm>
            <a:off x="7000892" y="1643050"/>
            <a:ext cx="1905000" cy="2057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8134" name="Rectangle 6" descr="C:\Users\Павленко\Біологія людини\травлення\печінка\238.jpg"/>
          <p:cNvSpPr>
            <a:spLocks noChangeArrowheads="1"/>
          </p:cNvSpPr>
          <p:nvPr/>
        </p:nvSpPr>
        <p:spPr bwMode="auto">
          <a:xfrm>
            <a:off x="6715140" y="4143380"/>
            <a:ext cx="2209800" cy="2438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nimBg="1"/>
      <p:bldP spid="481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914400" y="571480"/>
            <a:ext cx="7162800" cy="838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Печінка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8600" y="16764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003300"/>
                </a:solidFill>
              </a:rPr>
              <a:t>   Крім утворення жовчі, печінка має </a:t>
            </a:r>
            <a:r>
              <a:rPr lang="uk-UA" sz="3200" b="1" u="sng" dirty="0">
                <a:solidFill>
                  <a:srgbClr val="003300"/>
                </a:solidFill>
              </a:rPr>
              <a:t>захисну функцію</a:t>
            </a:r>
            <a:r>
              <a:rPr lang="uk-UA" sz="3200" b="1" dirty="0">
                <a:solidFill>
                  <a:srgbClr val="003300"/>
                </a:solidFill>
              </a:rPr>
              <a:t>: шкідливі речовини та отрути, які потрапили в організм, затримуються в ній, знешкоджуються і разом із жовчю виводяться у дванадцятипалу               кишку, а потім назовні.       </a:t>
            </a:r>
          </a:p>
          <a:p>
            <a:r>
              <a:rPr lang="uk-UA" sz="3200" b="1" dirty="0">
                <a:solidFill>
                  <a:srgbClr val="003300"/>
                </a:solidFill>
              </a:rPr>
              <a:t>   В ембріональному розвитку                     вона виконує роль органу           кровотворення. 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52229" name="Rectangle 5" descr="C:\Users\Павленко\Біологія людини\травлення\печінка\CAVHQ3MV.jpg"/>
          <p:cNvSpPr>
            <a:spLocks noChangeArrowheads="1"/>
          </p:cNvSpPr>
          <p:nvPr/>
        </p:nvSpPr>
        <p:spPr bwMode="auto">
          <a:xfrm>
            <a:off x="6019800" y="3810000"/>
            <a:ext cx="2895600" cy="2667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Ребёнок ест"/>
          <p:cNvPicPr>
            <a:picLocks noChangeAspect="1" noChangeArrowheads="1"/>
          </p:cNvPicPr>
          <p:nvPr/>
        </p:nvPicPr>
        <p:blipFill>
          <a:blip r:embed="rId2" cstate="print"/>
          <a:srcRect r="15334"/>
          <a:stretch>
            <a:fillRect/>
          </a:stretch>
        </p:blipFill>
        <p:spPr bwMode="auto">
          <a:xfrm>
            <a:off x="684213" y="333375"/>
            <a:ext cx="4032250" cy="3581400"/>
          </a:xfrm>
          <a:prstGeom prst="rect">
            <a:avLst/>
          </a:prstGeom>
          <a:noFill/>
        </p:spPr>
      </p:pic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857752" y="285728"/>
            <a:ext cx="4286248" cy="1643074"/>
          </a:xfrm>
          <a:prstGeom prst="cloudCallout">
            <a:avLst>
              <a:gd name="adj1" fmla="val -97745"/>
              <a:gd name="adj2" fmla="val 1125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400" dirty="0" smtClean="0"/>
              <a:t>Для </a:t>
            </a:r>
            <a:r>
              <a:rPr lang="ru-RU" sz="1400" dirty="0" err="1" smtClean="0"/>
              <a:t>чого</a:t>
            </a:r>
            <a:r>
              <a:rPr lang="ru-RU" sz="1400" dirty="0" smtClean="0"/>
              <a:t> ми </a:t>
            </a:r>
            <a:r>
              <a:rPr lang="ru-RU" sz="1400" dirty="0" err="1" smtClean="0"/>
              <a:t>їмо</a:t>
            </a:r>
            <a:r>
              <a:rPr lang="ru-RU" sz="1400" dirty="0" smtClean="0"/>
              <a:t> </a:t>
            </a:r>
            <a:r>
              <a:rPr lang="ru-RU" sz="1400" dirty="0" err="1" smtClean="0"/>
              <a:t>якусь</a:t>
            </a:r>
            <a:r>
              <a:rPr lang="ru-RU" sz="1400" dirty="0" smtClean="0"/>
              <a:t> кашу та </a:t>
            </a:r>
            <a:r>
              <a:rPr lang="ru-RU" sz="1400" dirty="0" err="1" smtClean="0"/>
              <a:t>м’ясо</a:t>
            </a:r>
            <a:r>
              <a:rPr lang="ru-RU" sz="1400" dirty="0" smtClean="0"/>
              <a:t>?</a:t>
            </a:r>
            <a:endParaRPr lang="ru-RU" sz="1400" dirty="0"/>
          </a:p>
          <a:p>
            <a:pPr algn="ctr"/>
            <a:r>
              <a:rPr lang="ru-RU" sz="1400" dirty="0" smtClean="0"/>
              <a:t>Не </a:t>
            </a:r>
            <a:r>
              <a:rPr lang="ru-RU" sz="1400" dirty="0" err="1" smtClean="0"/>
              <a:t>кроще</a:t>
            </a:r>
            <a:r>
              <a:rPr lang="ru-RU" sz="1400" dirty="0" smtClean="0"/>
              <a:t> б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їсти</a:t>
            </a:r>
            <a:r>
              <a:rPr lang="ru-RU" sz="1400" dirty="0" smtClean="0"/>
              <a:t> </a:t>
            </a:r>
            <a:r>
              <a:rPr lang="ru-RU" sz="1400" dirty="0" err="1" smtClean="0"/>
              <a:t>кожень</a:t>
            </a:r>
            <a:r>
              <a:rPr lang="ru-RU" sz="1400" dirty="0" smtClean="0"/>
              <a:t> день </a:t>
            </a:r>
            <a:r>
              <a:rPr lang="ru-RU" sz="1400" dirty="0" err="1" smtClean="0"/>
              <a:t>солодощі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2214546" y="3286124"/>
            <a:ext cx="2857520" cy="1147766"/>
          </a:xfrm>
          <a:prstGeom prst="wedgeRoundRectCallout">
            <a:avLst>
              <a:gd name="adj1" fmla="val -43319"/>
              <a:gd name="adj2" fmla="val -87574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ти</a:t>
            </a:r>
            <a:r>
              <a:rPr lang="ru-RU" sz="1800" dirty="0" smtClean="0"/>
              <a:t>  </a:t>
            </a:r>
            <a:r>
              <a:rPr lang="ru-RU" sz="1800" dirty="0" err="1" smtClean="0"/>
              <a:t>виріс</a:t>
            </a:r>
            <a:r>
              <a:rPr lang="ru-RU" sz="1800" dirty="0" smtClean="0"/>
              <a:t> великим та </a:t>
            </a:r>
            <a:r>
              <a:rPr lang="ru-RU" sz="1800" dirty="0" err="1" smtClean="0"/>
              <a:t>здоровим</a:t>
            </a:r>
            <a:r>
              <a:rPr lang="ru-RU" sz="1800" dirty="0" smtClean="0"/>
              <a:t>, </a:t>
            </a:r>
            <a:r>
              <a:rPr lang="uk-UA" sz="1800" noProof="1" smtClean="0"/>
              <a:t>їжа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бути  </a:t>
            </a:r>
            <a:r>
              <a:rPr lang="ru-RU" sz="1800" dirty="0" err="1" smtClean="0"/>
              <a:t>різноманітною</a:t>
            </a:r>
            <a:r>
              <a:rPr lang="ru-RU" sz="1800" dirty="0" smtClean="0"/>
              <a:t>! </a:t>
            </a:r>
            <a:endParaRPr lang="ru-RU" sz="18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64163" y="2276475"/>
            <a:ext cx="3529012" cy="2665413"/>
            <a:chOff x="3379" y="1434"/>
            <a:chExt cx="2223" cy="1679"/>
          </a:xfrm>
        </p:grpSpPr>
        <p:sp>
          <p:nvSpPr>
            <p:cNvPr id="27663" name="AutoShape 15"/>
            <p:cNvSpPr>
              <a:spLocks noChangeArrowheads="1"/>
            </p:cNvSpPr>
            <p:nvPr/>
          </p:nvSpPr>
          <p:spPr bwMode="auto">
            <a:xfrm>
              <a:off x="3379" y="1434"/>
              <a:ext cx="2223" cy="1679"/>
            </a:xfrm>
            <a:prstGeom prst="cloudCallout">
              <a:avLst>
                <a:gd name="adj1" fmla="val -101778"/>
                <a:gd name="adj2" fmla="val -76505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uk-UA"/>
            </a:p>
          </p:txBody>
        </p:sp>
        <p:pic>
          <p:nvPicPr>
            <p:cNvPr id="27664" name="Picture 16" descr="Еда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8" y="1616"/>
              <a:ext cx="1207" cy="1271"/>
            </a:xfrm>
            <a:prstGeom prst="rect">
              <a:avLst/>
            </a:prstGeom>
            <a:noFill/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85720" y="4500570"/>
            <a:ext cx="8489950" cy="2166938"/>
            <a:chOff x="204" y="2840"/>
            <a:chExt cx="5348" cy="1365"/>
          </a:xfrm>
        </p:grpSpPr>
        <p:pic>
          <p:nvPicPr>
            <p:cNvPr id="27666" name="Picture 18" descr="165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2886"/>
              <a:ext cx="961" cy="731"/>
            </a:xfrm>
            <a:prstGeom prst="rect">
              <a:avLst/>
            </a:prstGeom>
            <a:noFill/>
          </p:spPr>
        </p:pic>
        <p:pic>
          <p:nvPicPr>
            <p:cNvPr id="27667" name="Picture 19" descr="Арбуз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2" y="3203"/>
              <a:ext cx="886" cy="844"/>
            </a:xfrm>
            <a:prstGeom prst="rect">
              <a:avLst/>
            </a:prstGeom>
            <a:noFill/>
          </p:spPr>
        </p:pic>
        <p:pic>
          <p:nvPicPr>
            <p:cNvPr id="27668" name="Picture 20" descr="Белоглазка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09" y="2840"/>
              <a:ext cx="1274" cy="686"/>
            </a:xfrm>
            <a:prstGeom prst="rect">
              <a:avLst/>
            </a:prstGeom>
            <a:noFill/>
          </p:spPr>
        </p:pic>
        <p:pic>
          <p:nvPicPr>
            <p:cNvPr id="27669" name="Picture 21" descr="Белый гриб №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4" y="3158"/>
              <a:ext cx="838" cy="1047"/>
            </a:xfrm>
            <a:prstGeom prst="rect">
              <a:avLst/>
            </a:prstGeom>
            <a:noFill/>
          </p:spPr>
        </p:pic>
        <p:pic>
          <p:nvPicPr>
            <p:cNvPr id="27670" name="Picture 22" descr="Булки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2" y="3203"/>
              <a:ext cx="1130" cy="8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35644"/>
          <a:ext cx="8643998" cy="6354778"/>
        </p:xfrm>
        <a:graphic>
          <a:graphicData uri="http://schemas.openxmlformats.org/drawingml/2006/table">
            <a:tbl>
              <a:tblPr/>
              <a:tblGrid>
                <a:gridCol w="1456708"/>
                <a:gridCol w="3655093"/>
                <a:gridCol w="3532197"/>
              </a:tblGrid>
              <a:tr h="430250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будови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98">
                <a:tc>
                  <a:txBody>
                    <a:bodyPr/>
                    <a:lstStyle/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8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Ротова 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8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порожнина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Губи,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щоки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піднебіння,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дно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рота,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язик, 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зуба.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Слинні залози — три пари: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привушні;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під'язикові;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підщелепні,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Перетирання, змочування, сприйняття смаку, розщеплення вуглеводів (часткове)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019">
                <a:tc>
                  <a:txBody>
                    <a:bodyPr/>
                    <a:lstStyle/>
                    <a:p>
                      <a:pPr marR="24130" indent="3175" algn="ctr">
                        <a:spcAft>
                          <a:spcPts val="0"/>
                        </a:spcAft>
                      </a:pPr>
                      <a:r>
                        <a:rPr lang="uk-UA" sz="18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Глотка і стравохід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М'язова трубка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Ковтання і переміщення їжі у 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Шлунок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8890" indent="-317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Об'ємне розширення (мішок)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Накопичення їжі,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перетравлювання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Печінка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Жовчний міхур,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протоки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дванадцятипалу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кишку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Знешкодження токсинів, синтез глікогену, білків, виділення продуктів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обміну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виділення жовчі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Підшлункова </a:t>
                      </a:r>
                      <a:r>
                        <a:rPr lang="uk-UA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залоза</a:t>
                      </a: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4889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indent="317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392">
                <a:tc>
                  <a:txBody>
                    <a:bodyPr/>
                    <a:lstStyle/>
                    <a:p>
                      <a:pPr marR="250190" algn="ctr">
                        <a:spcAft>
                          <a:spcPts val="0"/>
                        </a:spcAft>
                      </a:pPr>
                      <a:r>
                        <a:rPr lang="uk-UA" sz="18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Тонка кишка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9779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32">
                <a:tc>
                  <a:txBody>
                    <a:bodyPr/>
                    <a:lstStyle/>
                    <a:p>
                      <a:pPr marR="252730" indent="-6350" algn="ctr">
                        <a:spcAft>
                          <a:spcPts val="0"/>
                        </a:spcAft>
                      </a:pPr>
                      <a:r>
                        <a:rPr lang="uk-UA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Товста кишка</a:t>
                      </a: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3600" b="1" i="0" u="none" strike="noStrike" kern="0" cap="none" spc="0" normalizeH="0" baseline="0" noProof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Будова травної системи людини</a:t>
            </a:r>
            <a:endParaRPr kumimoji="1" lang="uk-UA" sz="3600" b="1" i="0" u="none" strike="noStrike" kern="0" cap="none" spc="0" normalizeH="0" baseline="0" noProof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16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Підшлункова залоза</a:t>
            </a:r>
          </a:p>
        </p:txBody>
      </p:sp>
      <p:sp>
        <p:nvSpPr>
          <p:cNvPr id="6" name="Rectangle 5" descr="C:\Users\Павленко\Біологія людини\травлення\підшл. залоза\0_phi0604l.jpg"/>
          <p:cNvSpPr>
            <a:spLocks noChangeArrowheads="1"/>
          </p:cNvSpPr>
          <p:nvPr/>
        </p:nvSpPr>
        <p:spPr bwMode="auto">
          <a:xfrm>
            <a:off x="5429256" y="2643182"/>
            <a:ext cx="3714744" cy="4214818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28600" y="1524000"/>
            <a:ext cx="57007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3300"/>
                </a:solidFill>
              </a:rPr>
              <a:t>   </a:t>
            </a:r>
            <a:r>
              <a:rPr lang="uk-UA" sz="2800" b="1" dirty="0">
                <a:solidFill>
                  <a:srgbClr val="003300"/>
                </a:solidFill>
              </a:rPr>
              <a:t>Розміщена під шлунком, між селезінкою та дванадцятипалою кишкою.</a:t>
            </a:r>
            <a:r>
              <a:rPr lang="uk-UA" sz="3200" b="1" dirty="0">
                <a:solidFill>
                  <a:srgbClr val="003300"/>
                </a:solidFill>
              </a:rPr>
              <a:t>                                       </a:t>
            </a:r>
          </a:p>
          <a:p>
            <a:r>
              <a:rPr lang="uk-UA" sz="3200" b="1" dirty="0">
                <a:solidFill>
                  <a:srgbClr val="003300"/>
                </a:solidFill>
              </a:rPr>
              <a:t>   Має довжину 12-15 см                                           і складається з </a:t>
            </a:r>
            <a:r>
              <a:rPr lang="uk-UA" sz="3200" b="1" u="sng" dirty="0">
                <a:solidFill>
                  <a:srgbClr val="003300"/>
                </a:solidFill>
              </a:rPr>
              <a:t>головки,                                  тіла і хвоста</a:t>
            </a:r>
            <a:r>
              <a:rPr lang="uk-UA" sz="3200" b="1" dirty="0" smtClean="0">
                <a:solidFill>
                  <a:srgbClr val="003300"/>
                </a:solidFill>
              </a:rPr>
              <a:t>.</a:t>
            </a:r>
          </a:p>
          <a:p>
            <a:r>
              <a:rPr lang="uk-UA" sz="2800" b="1" dirty="0" smtClean="0">
                <a:solidFill>
                  <a:srgbClr val="003300"/>
                </a:solidFill>
              </a:rPr>
              <a:t> </a:t>
            </a:r>
            <a:r>
              <a:rPr lang="uk-UA" sz="2800" b="1" dirty="0">
                <a:solidFill>
                  <a:srgbClr val="003300"/>
                </a:solidFill>
              </a:rPr>
              <a:t>Вона </a:t>
            </a:r>
            <a:r>
              <a:rPr lang="uk-UA" sz="2800" b="1" dirty="0" smtClean="0">
                <a:solidFill>
                  <a:srgbClr val="003300"/>
                </a:solidFill>
              </a:rPr>
              <a:t>належить  </a:t>
            </a:r>
            <a:r>
              <a:rPr lang="uk-UA" sz="2800" b="1" dirty="0">
                <a:solidFill>
                  <a:srgbClr val="003300"/>
                </a:solidFill>
              </a:rPr>
              <a:t>до залоз подвійної дії: </a:t>
            </a:r>
            <a:r>
              <a:rPr lang="uk-UA" sz="2800" b="1" u="sng" dirty="0">
                <a:solidFill>
                  <a:srgbClr val="003300"/>
                </a:solidFill>
              </a:rPr>
              <a:t>виділяє         підшлунковий сік                                                та гормони.</a:t>
            </a:r>
            <a:endParaRPr lang="ru-RU" sz="2800" b="1" u="sng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15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07082"/>
          <a:ext cx="8643998" cy="6293818"/>
        </p:xfrm>
        <a:graphic>
          <a:graphicData uri="http://schemas.openxmlformats.org/drawingml/2006/table">
            <a:tbl>
              <a:tblPr/>
              <a:tblGrid>
                <a:gridCol w="1456708"/>
                <a:gridCol w="3655093"/>
                <a:gridCol w="3532197"/>
              </a:tblGrid>
              <a:tr h="430250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будови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98">
                <a:tc>
                  <a:txBody>
                    <a:bodyPr/>
                    <a:lstStyle/>
                    <a:p>
                      <a:pPr marR="4572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Ротова 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порожнина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Губи,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щоки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піднебіння,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дно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рота,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язик, 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зуба.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Слинні залози — три пари: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привушні;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під'язикові;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підщелепні,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Перетирання, змочування, сприйняття смаку, розщеплення вуглеводів (часткове)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019">
                <a:tc>
                  <a:txBody>
                    <a:bodyPr/>
                    <a:lstStyle/>
                    <a:p>
                      <a:pPr marR="24130" indent="317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Глотка і стравохід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М'язова трубка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Ковтання і переміщення їжі у 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8890" indent="-317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Об'ємне розширення (мішок)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Накопичення їжі,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перетравлювання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Печінка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Жовчний міхур,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протоки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дванадцятипалу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кишку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Знешкодження токсинів, синтез глікогену, білків, виділення продуктів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обміну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виділення жовчі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Підшлункова </a:t>
                      </a: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залоза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Видовжена, має три частини: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головка;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тіло;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хвіст.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Впадає у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дванадцятипалу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кишку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indent="3175">
                        <a:spcAft>
                          <a:spcPts val="0"/>
                        </a:spcAft>
                      </a:pPr>
                      <a:endParaRPr lang="uk-UA" sz="1600" i="0" kern="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49225" indent="3175">
                        <a:spcAft>
                          <a:spcPts val="0"/>
                        </a:spcAft>
                      </a:pPr>
                      <a:r>
                        <a:rPr lang="uk-UA" sz="1600" i="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Секреторна</a:t>
                      </a:r>
                      <a:r>
                        <a:rPr lang="uk-UA" sz="1600" i="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виділення ферментів</a:t>
                      </a:r>
                      <a:endParaRPr lang="uk-UA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392">
                <a:tc>
                  <a:txBody>
                    <a:bodyPr/>
                    <a:lstStyle/>
                    <a:p>
                      <a:pPr marR="25019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9779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32">
                <a:tc>
                  <a:txBody>
                    <a:bodyPr/>
                    <a:lstStyle/>
                    <a:p>
                      <a:pPr marR="252730" indent="-635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Товста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3600" b="1" i="0" u="none" strike="noStrike" kern="0" cap="none" spc="0" normalizeH="0" baseline="0" noProof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Будова травної системи людини</a:t>
            </a:r>
            <a:endParaRPr kumimoji="1" lang="uk-UA" sz="3600" b="1" i="0" u="none" strike="noStrike" kern="0" cap="none" spc="0" normalizeH="0" baseline="0" noProof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16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Тонкий кишечник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4800" y="1828800"/>
            <a:ext cx="5181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003300"/>
                </a:solidFill>
              </a:rPr>
              <a:t>  </a:t>
            </a:r>
            <a:r>
              <a:rPr lang="uk-UA" sz="2800" b="1" dirty="0">
                <a:solidFill>
                  <a:srgbClr val="003300"/>
                </a:solidFill>
              </a:rPr>
              <a:t>Після </a:t>
            </a:r>
            <a:r>
              <a:rPr lang="uk-UA" sz="2800" b="1" u="sng" dirty="0">
                <a:solidFill>
                  <a:srgbClr val="003300"/>
                </a:solidFill>
              </a:rPr>
              <a:t>12-ти палої кишки </a:t>
            </a:r>
            <a:r>
              <a:rPr lang="uk-UA" sz="2800" b="1" dirty="0">
                <a:solidFill>
                  <a:srgbClr val="003300"/>
                </a:solidFill>
              </a:rPr>
              <a:t>тонкий кишечник поділяється на </a:t>
            </a:r>
            <a:r>
              <a:rPr lang="uk-UA" sz="2800" b="1" u="sng" dirty="0">
                <a:solidFill>
                  <a:srgbClr val="003300"/>
                </a:solidFill>
              </a:rPr>
              <a:t>порожнисту та клубову кишки. </a:t>
            </a:r>
            <a:endParaRPr lang="uk-UA" sz="2800" b="1" u="sng" dirty="0" smtClean="0">
              <a:solidFill>
                <a:srgbClr val="003300"/>
              </a:solidFill>
            </a:endParaRPr>
          </a:p>
          <a:p>
            <a:r>
              <a:rPr lang="uk-UA" sz="2800" b="1" dirty="0" smtClean="0">
                <a:solidFill>
                  <a:srgbClr val="003300"/>
                </a:solidFill>
              </a:rPr>
              <a:t>В </a:t>
            </a:r>
            <a:r>
              <a:rPr lang="uk-UA" sz="2800" b="1" dirty="0">
                <a:solidFill>
                  <a:srgbClr val="003300"/>
                </a:solidFill>
              </a:rPr>
              <a:t>них відбувається остаточне перетравлення їжі та всмоктування поживних речовин у кров</a:t>
            </a:r>
            <a:r>
              <a:rPr lang="uk-UA" sz="3200" b="1" dirty="0">
                <a:solidFill>
                  <a:srgbClr val="003300"/>
                </a:solidFill>
              </a:rPr>
              <a:t>.                                                          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41989" name="Rectangle 5" descr="C:\Users\Павленко\Біологія людини\травлення\кишечник\016.jpg"/>
          <p:cNvSpPr>
            <a:spLocks noChangeArrowheads="1"/>
          </p:cNvSpPr>
          <p:nvPr/>
        </p:nvSpPr>
        <p:spPr bwMode="auto">
          <a:xfrm>
            <a:off x="5572092" y="2000240"/>
            <a:ext cx="3571908" cy="5713322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2844" y="1214422"/>
            <a:ext cx="59150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3300"/>
                </a:solidFill>
              </a:rPr>
              <a:t>  </a:t>
            </a:r>
            <a:r>
              <a:rPr lang="uk-UA" sz="2800" b="1" dirty="0">
                <a:solidFill>
                  <a:srgbClr val="003300"/>
                </a:solidFill>
              </a:rPr>
              <a:t>Слизова оболонка вкрита </a:t>
            </a:r>
            <a:r>
              <a:rPr lang="uk-UA" sz="2800" b="1" u="sng" dirty="0">
                <a:solidFill>
                  <a:schemeClr val="tx2">
                    <a:lumMod val="75000"/>
                  </a:schemeClr>
                </a:solidFill>
              </a:rPr>
              <a:t>ворсинками</a:t>
            </a:r>
            <a:r>
              <a:rPr lang="uk-UA" sz="2800" b="1" dirty="0">
                <a:solidFill>
                  <a:srgbClr val="003300"/>
                </a:solidFill>
              </a:rPr>
              <a:t>, </a:t>
            </a:r>
            <a:r>
              <a:rPr lang="uk-UA" sz="2800" b="1" dirty="0" smtClean="0">
                <a:solidFill>
                  <a:srgbClr val="003300"/>
                </a:solidFill>
              </a:rPr>
              <a:t>які утворені </a:t>
            </a:r>
            <a:r>
              <a:rPr lang="uk-UA" sz="2800" b="1" dirty="0">
                <a:solidFill>
                  <a:srgbClr val="003300"/>
                </a:solidFill>
              </a:rPr>
              <a:t>виростами епітелію. 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214414" y="428604"/>
            <a:ext cx="716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Тонкий кишечник</a:t>
            </a:r>
          </a:p>
        </p:txBody>
      </p:sp>
      <p:sp>
        <p:nvSpPr>
          <p:cNvPr id="43013" name="Rectangle 5" descr="C:\Users\Павленко\Біологія людини\травлення\кишечник\06.jpg"/>
          <p:cNvSpPr>
            <a:spLocks noChangeArrowheads="1"/>
          </p:cNvSpPr>
          <p:nvPr/>
        </p:nvSpPr>
        <p:spPr bwMode="auto">
          <a:xfrm>
            <a:off x="571472" y="3214686"/>
            <a:ext cx="4338646" cy="2347906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3014" name="Rectangle 6" descr="C:\Users\Павленко\Біологія людини\травлення\0_182.jpg"/>
          <p:cNvSpPr>
            <a:spLocks noChangeArrowheads="1"/>
          </p:cNvSpPr>
          <p:nvPr/>
        </p:nvSpPr>
        <p:spPr bwMode="auto">
          <a:xfrm>
            <a:off x="5715008" y="1714488"/>
            <a:ext cx="2590800" cy="3733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3" grpId="0" animBg="1"/>
      <p:bldP spid="430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6" y="635644"/>
          <a:ext cx="8858280" cy="6293818"/>
        </p:xfrm>
        <a:graphic>
          <a:graphicData uri="http://schemas.openxmlformats.org/drawingml/2006/table">
            <a:tbl>
              <a:tblPr/>
              <a:tblGrid>
                <a:gridCol w="1492819"/>
                <a:gridCol w="3745702"/>
                <a:gridCol w="3619759"/>
              </a:tblGrid>
              <a:tr h="430250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будови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98">
                <a:tc>
                  <a:txBody>
                    <a:bodyPr/>
                    <a:lstStyle/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Ротова 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порожнина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Губи,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щоки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піднебіння,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дно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рота,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язик, 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зуба.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Слинні залози — три пари: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привушні;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під'язикові;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підщелепні,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Перетирання, змочування, сприйняття смаку, розщеплення вуглеводів (часткове)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019">
                <a:tc>
                  <a:txBody>
                    <a:bodyPr/>
                    <a:lstStyle/>
                    <a:p>
                      <a:pPr marR="2413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Глотка і стравохід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М'язова трубка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Ковтання і переміщення їжі у 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8890" indent="-317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Об'ємне розширення (мішок)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Накопичення їжі,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перетравлювання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Печінка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Жовчний міхур,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протоки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дванадцятипалу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кишку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Знешкодження токсинів, синтез глікогену, білків, виділення продуктів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обміну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виділення жовчі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Підшлункова </a:t>
                      </a: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залоза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Видовжена, має три частини: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головка;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тіло;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хвіст.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Впадає у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дванадцятипалу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кишку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indent="317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Секреторна: виділення ферментів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392">
                <a:tc>
                  <a:txBody>
                    <a:bodyPr/>
                    <a:lstStyle/>
                    <a:p>
                      <a:pPr marR="250190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97790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Має три відділи: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97790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дванадцятипала кишка;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97790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2) порожня кишка; </a:t>
                      </a:r>
                      <a:endParaRPr lang="uk-UA" sz="1600" kern="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97790"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клубова кишка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Розщеплення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білків,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жирів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вуглеводів,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всмоктування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поживних речовин у кров, жирів — у лімфу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32">
                <a:tc>
                  <a:txBody>
                    <a:bodyPr/>
                    <a:lstStyle/>
                    <a:p>
                      <a:pPr marR="252730" indent="-6350" algn="ctr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Товста кишка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3600" b="1" i="0" u="none" strike="noStrike" kern="0" cap="none" spc="0" normalizeH="0" baseline="0" noProof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Будова травної системи людини</a:t>
            </a:r>
            <a:endParaRPr kumimoji="1" lang="uk-UA" sz="3600" b="1" i="0" u="none" strike="noStrike" kern="0" cap="none" spc="0" normalizeH="0" baseline="0" noProof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16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Товстий кишечник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4800" y="1676400"/>
            <a:ext cx="5695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3300"/>
                </a:solidFill>
              </a:rPr>
              <a:t>  </a:t>
            </a:r>
            <a:r>
              <a:rPr lang="uk-UA" sz="2800" b="1" dirty="0">
                <a:solidFill>
                  <a:srgbClr val="003300"/>
                </a:solidFill>
              </a:rPr>
              <a:t>Цей відділ кишечника від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r>
              <a:rPr lang="uk-UA" sz="2800" b="1" dirty="0" smtClean="0">
                <a:solidFill>
                  <a:srgbClr val="003300"/>
                </a:solidFill>
              </a:rPr>
              <a:t> </a:t>
            </a:r>
            <a:r>
              <a:rPr lang="uk-UA" sz="2800" b="1" u="sng" dirty="0">
                <a:solidFill>
                  <a:schemeClr val="tx2">
                    <a:lumMod val="75000"/>
                  </a:schemeClr>
                </a:solidFill>
              </a:rPr>
              <a:t>1 м до 2,5 м</a:t>
            </a:r>
            <a:r>
              <a:rPr lang="uk-UA" sz="2800" b="1" dirty="0">
                <a:solidFill>
                  <a:srgbClr val="003300"/>
                </a:solidFill>
              </a:rPr>
              <a:t>, що розміщений у черевній порожнині у вигляді букви П.    </a:t>
            </a:r>
            <a:endParaRPr lang="uk-UA" sz="3200" b="1" dirty="0">
              <a:solidFill>
                <a:srgbClr val="003300"/>
              </a:solidFill>
            </a:endParaRPr>
          </a:p>
          <a:p>
            <a:r>
              <a:rPr lang="uk-UA" sz="3200" b="1" dirty="0">
                <a:solidFill>
                  <a:srgbClr val="003300"/>
                </a:solidFill>
              </a:rPr>
              <a:t>  Поділяється він </a:t>
            </a:r>
            <a:r>
              <a:rPr lang="uk-UA" sz="3200" b="1" dirty="0" smtClean="0">
                <a:solidFill>
                  <a:srgbClr val="003300"/>
                </a:solidFill>
              </a:rPr>
              <a:t>на:</a:t>
            </a:r>
          </a:p>
          <a:p>
            <a:pPr marL="628650" indent="-27305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003300"/>
                </a:solidFill>
              </a:rPr>
              <a:t> сліпу кишку </a:t>
            </a:r>
            <a:r>
              <a:rPr lang="uk-UA" sz="2800" b="1" dirty="0">
                <a:solidFill>
                  <a:srgbClr val="003300"/>
                </a:solidFill>
              </a:rPr>
              <a:t>з червоподібним відростком,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pPr marL="628650" indent="-27305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003300"/>
                </a:solidFill>
              </a:rPr>
              <a:t>ободову </a:t>
            </a:r>
            <a:r>
              <a:rPr lang="uk-UA" sz="2800" b="1" dirty="0">
                <a:solidFill>
                  <a:srgbClr val="003300"/>
                </a:solidFill>
              </a:rPr>
              <a:t>кишку,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pPr marL="628650" indent="-273050" algn="just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rgbClr val="003300"/>
                </a:solidFill>
              </a:rPr>
              <a:t>сигмовидну</a:t>
            </a:r>
            <a:r>
              <a:rPr lang="uk-UA" sz="2800" b="1" dirty="0" smtClean="0">
                <a:solidFill>
                  <a:srgbClr val="003300"/>
                </a:solidFill>
              </a:rPr>
              <a:t> </a:t>
            </a:r>
          </a:p>
          <a:p>
            <a:pPr marL="628650" indent="-27305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003300"/>
                </a:solidFill>
              </a:rPr>
              <a:t>пряму</a:t>
            </a:r>
            <a:r>
              <a:rPr lang="uk-UA" sz="2800" b="1" dirty="0">
                <a:solidFill>
                  <a:srgbClr val="003300"/>
                </a:solidFill>
              </a:rPr>
              <a:t>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8678" name="Rectangle 6" descr="C:\Users\Павленко\Біологія людини\травлення\кишечник\товстий.jpg"/>
          <p:cNvSpPr>
            <a:spLocks noChangeArrowheads="1"/>
          </p:cNvSpPr>
          <p:nvPr/>
        </p:nvSpPr>
        <p:spPr bwMode="auto">
          <a:xfrm>
            <a:off x="6143636" y="2143116"/>
            <a:ext cx="2667000" cy="3886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785786" y="500042"/>
            <a:ext cx="716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 spc="56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Пряма кишка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2400" y="1524000"/>
            <a:ext cx="584836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5600"/>
            <a:r>
              <a:rPr lang="uk-UA" sz="2800" b="1" dirty="0">
                <a:solidFill>
                  <a:srgbClr val="003300"/>
                </a:solidFill>
              </a:rPr>
              <a:t>   Останній відділ товстого кишечника, де відсутні ворсинки. </a:t>
            </a:r>
            <a:r>
              <a:rPr lang="uk-UA" sz="2800" b="1" dirty="0" smtClean="0">
                <a:solidFill>
                  <a:srgbClr val="003300"/>
                </a:solidFill>
              </a:rPr>
              <a:t>  </a:t>
            </a:r>
          </a:p>
          <a:p>
            <a:pPr indent="355600"/>
            <a:endParaRPr lang="uk-UA" sz="1100" b="1" dirty="0" smtClean="0">
              <a:solidFill>
                <a:srgbClr val="003300"/>
              </a:solidFill>
            </a:endParaRPr>
          </a:p>
          <a:p>
            <a:pPr indent="355600"/>
            <a:r>
              <a:rPr lang="uk-UA" b="1" dirty="0" smtClean="0">
                <a:solidFill>
                  <a:srgbClr val="003300"/>
                </a:solidFill>
              </a:rPr>
              <a:t>В </a:t>
            </a:r>
            <a:r>
              <a:rPr lang="uk-UA" b="1" dirty="0">
                <a:solidFill>
                  <a:srgbClr val="003300"/>
                </a:solidFill>
              </a:rPr>
              <a:t>ній живуть корисні </a:t>
            </a:r>
            <a:r>
              <a:rPr lang="uk-UA" b="1" dirty="0" smtClean="0">
                <a:solidFill>
                  <a:srgbClr val="003300"/>
                </a:solidFill>
              </a:rPr>
              <a:t>мікроорганізми, </a:t>
            </a:r>
            <a:r>
              <a:rPr lang="uk-UA" b="1" dirty="0">
                <a:solidFill>
                  <a:srgbClr val="003300"/>
                </a:solidFill>
              </a:rPr>
              <a:t>відбувається всмоктування води, </a:t>
            </a:r>
            <a:r>
              <a:rPr lang="en-US" b="1" dirty="0" err="1">
                <a:solidFill>
                  <a:srgbClr val="003300"/>
                </a:solidFill>
              </a:rPr>
              <a:t>NaCl</a:t>
            </a:r>
            <a:r>
              <a:rPr lang="uk-UA" b="1" dirty="0">
                <a:solidFill>
                  <a:srgbClr val="003300"/>
                </a:solidFill>
              </a:rPr>
              <a:t>, </a:t>
            </a:r>
            <a:r>
              <a:rPr lang="uk-UA" b="1" dirty="0" err="1" smtClean="0">
                <a:solidFill>
                  <a:srgbClr val="003300"/>
                </a:solidFill>
              </a:rPr>
              <a:t>вітаміна</a:t>
            </a:r>
            <a:r>
              <a:rPr lang="uk-UA" b="1" dirty="0">
                <a:solidFill>
                  <a:srgbClr val="003300"/>
                </a:solidFill>
              </a:rPr>
              <a:t> </a:t>
            </a:r>
            <a:r>
              <a:rPr lang="uk-UA" b="1" dirty="0" smtClean="0">
                <a:solidFill>
                  <a:srgbClr val="003300"/>
                </a:solidFill>
              </a:rPr>
              <a:t>В</a:t>
            </a:r>
            <a:r>
              <a:rPr lang="uk-UA" sz="1200" b="1" dirty="0" smtClean="0">
                <a:solidFill>
                  <a:srgbClr val="003300"/>
                </a:solidFill>
              </a:rPr>
              <a:t>6</a:t>
            </a:r>
            <a:r>
              <a:rPr lang="uk-UA" b="1" dirty="0">
                <a:solidFill>
                  <a:srgbClr val="003300"/>
                </a:solidFill>
              </a:rPr>
              <a:t>, там розщеплюється клітковина. Туди надходять неперетравлені рештки</a:t>
            </a:r>
            <a:r>
              <a:rPr lang="uk-UA" sz="2800" b="1" dirty="0">
                <a:solidFill>
                  <a:srgbClr val="003300"/>
                </a:solidFill>
              </a:rPr>
              <a:t>. </a:t>
            </a:r>
            <a:endParaRPr lang="uk-UA" sz="2800" b="1" dirty="0" smtClean="0">
              <a:solidFill>
                <a:srgbClr val="003300"/>
              </a:solidFill>
            </a:endParaRPr>
          </a:p>
          <a:p>
            <a:pPr indent="355600"/>
            <a:endParaRPr lang="uk-UA" sz="1200" b="1" dirty="0" smtClean="0">
              <a:solidFill>
                <a:srgbClr val="003300"/>
              </a:solidFill>
            </a:endParaRPr>
          </a:p>
          <a:p>
            <a:pPr indent="355600"/>
            <a:r>
              <a:rPr lang="uk-UA" sz="2800" b="1" dirty="0" smtClean="0">
                <a:solidFill>
                  <a:srgbClr val="003300"/>
                </a:solidFill>
              </a:rPr>
              <a:t>Випорожнення </a:t>
            </a:r>
            <a:r>
              <a:rPr lang="uk-UA" sz="2800" b="1" dirty="0">
                <a:solidFill>
                  <a:srgbClr val="003300"/>
                </a:solidFill>
              </a:rPr>
              <a:t>– </a:t>
            </a:r>
            <a:r>
              <a:rPr lang="uk-UA" sz="2800" b="1" u="sng" dirty="0">
                <a:solidFill>
                  <a:srgbClr val="003300"/>
                </a:solidFill>
              </a:rPr>
              <a:t>дефекація</a:t>
            </a:r>
            <a:r>
              <a:rPr lang="uk-UA" sz="2800" b="1" dirty="0">
                <a:solidFill>
                  <a:srgbClr val="003300"/>
                </a:solidFill>
              </a:rPr>
              <a:t> - відбувається рефлекторно. 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35846" name="Rectangle 6" descr="C:\Users\Павленко\Біологія людини\травлення\кишечник\pram.jpg"/>
          <p:cNvSpPr>
            <a:spLocks noChangeArrowheads="1"/>
          </p:cNvSpPr>
          <p:nvPr/>
        </p:nvSpPr>
        <p:spPr bwMode="auto">
          <a:xfrm>
            <a:off x="6429388" y="4143380"/>
            <a:ext cx="2133600" cy="1828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5848" name="Rectangle 8" descr="C:\Users\Павленко\Біологія людини\травлення\кишечник\5567.jpg"/>
          <p:cNvSpPr>
            <a:spLocks noChangeArrowheads="1"/>
          </p:cNvSpPr>
          <p:nvPr/>
        </p:nvSpPr>
        <p:spPr bwMode="auto">
          <a:xfrm>
            <a:off x="6215074" y="1214422"/>
            <a:ext cx="2362200" cy="274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46" grpId="0" animBg="1"/>
      <p:bldP spid="358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97578"/>
          <a:ext cx="8643998" cy="6360446"/>
        </p:xfrm>
        <a:graphic>
          <a:graphicData uri="http://schemas.openxmlformats.org/drawingml/2006/table">
            <a:tbl>
              <a:tblPr/>
              <a:tblGrid>
                <a:gridCol w="1456708"/>
                <a:gridCol w="3655093"/>
                <a:gridCol w="3532197"/>
              </a:tblGrid>
              <a:tr h="430250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Особливості будови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98">
                <a:tc>
                  <a:txBody>
                    <a:bodyPr/>
                    <a:lstStyle/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Ротова 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порожнина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Губи,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щоки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піднебіння,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дно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рота,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язик, </a:t>
                      </a:r>
                      <a:r>
                        <a:rPr lang="uk-UA" sz="1400" kern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зуба.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indent="-2698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Слинні залози — три пари: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привушні;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під'язикові;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15557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підщелепні,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Перетирання, змочування, сприйняття смаку, розщеплення вуглеводів (часткове)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019">
                <a:tc>
                  <a:txBody>
                    <a:bodyPr/>
                    <a:lstStyle/>
                    <a:p>
                      <a:pPr marR="24130" indent="3175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Глотка і стравохід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М'язова трубка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indent="6350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Ковтання і переміщення їжі у 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Шлунок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8890" indent="-317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Об'ємне розширення (мішок)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Накопичення їжі,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перетравлювання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Печінка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indent="-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Жовчний міхур,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протоки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дванадцятипалу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кишку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Знешкодження токсинів, синтез глікогену, білків, виділення продуктів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обміну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виділення жовчі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Підшлункова </a:t>
                      </a: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залоза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Видовжена, має три частини: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головка;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тіло;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хвіст.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48895" indent="317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Впадає у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дванадцятипалу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кишку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indent="3175"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Секреторна: виділення ферментів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392">
                <a:tc>
                  <a:txBody>
                    <a:bodyPr/>
                    <a:lstStyle/>
                    <a:p>
                      <a:pPr marR="250190" algn="ctr">
                        <a:spcAft>
                          <a:spcPts val="0"/>
                        </a:spcAft>
                      </a:pPr>
                      <a:r>
                        <a:rPr lang="uk-UA" sz="16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Тонка кишка</a:t>
                      </a: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97790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Має три відділи: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97790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дванадцятипала кишка;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97790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2) порожня кишка; </a:t>
                      </a:r>
                      <a:endParaRPr lang="uk-UA" sz="1600" kern="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 marR="97790"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клубова кишка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Розщеплення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білків,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жирів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вуглеводів,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всмоктування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поживних речовин у кров, жирів — у лімфу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32">
                <a:tc>
                  <a:txBody>
                    <a:bodyPr/>
                    <a:lstStyle/>
                    <a:p>
                      <a:pPr marR="252730" indent="-6350" algn="ctr">
                        <a:spcAft>
                          <a:spcPts val="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Товста кишка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Має три відділи: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1) сліпа з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червоподібним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відростком;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 ободова; 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4645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 пряма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Всмоктування води, бродіння целюлози,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формування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калових мас, </a:t>
                      </a:r>
                      <a:r>
                        <a:rPr lang="uk-UA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виведення 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калових мас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79" marR="1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3600" b="1" i="0" u="none" strike="noStrike" kern="0" cap="none" spc="0" normalizeH="0" baseline="0" noProof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Будова травної системи людини</a:t>
            </a:r>
            <a:endParaRPr kumimoji="1" lang="uk-UA" sz="3600" b="1" i="0" u="none" strike="noStrike" kern="0" cap="none" spc="0" normalizeH="0" baseline="0" noProof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2272" t="-462" r="27724" b="334"/>
          <a:stretch>
            <a:fillRect/>
          </a:stretch>
        </p:blipFill>
        <p:spPr bwMode="auto">
          <a:xfrm>
            <a:off x="6643703" y="285728"/>
            <a:ext cx="263206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7000892" cy="628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Поживні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речовини</a:t>
            </a:r>
            <a:endParaRPr lang="ru-RU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Органічні</a:t>
            </a:r>
            <a:endParaRPr lang="ru-RU" b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b="1" dirty="0" err="1" smtClean="0">
                <a:solidFill>
                  <a:schemeClr val="tx1"/>
                </a:solidFill>
              </a:rPr>
              <a:t>білки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</a:p>
          <a:p>
            <a:pPr eaLnBrk="1" hangingPunct="1">
              <a:buFontTx/>
              <a:buChar char="-"/>
            </a:pPr>
            <a:endParaRPr lang="ru-RU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Char char="-"/>
            </a:pPr>
            <a:endParaRPr lang="ru-RU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b="1" dirty="0" err="1" smtClean="0">
                <a:solidFill>
                  <a:schemeClr val="tx1"/>
                </a:solidFill>
              </a:rPr>
              <a:t>жири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</a:p>
          <a:p>
            <a:pPr eaLnBrk="1" hangingPunct="1">
              <a:buFontTx/>
              <a:buChar char="-"/>
            </a:pPr>
            <a:endParaRPr lang="ru-RU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Char char="-"/>
            </a:pPr>
            <a:endParaRPr lang="ru-RU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b="1" dirty="0" err="1" smtClean="0">
                <a:solidFill>
                  <a:schemeClr val="tx1"/>
                </a:solidFill>
              </a:rPr>
              <a:t>вуглеводи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uk-UA" sz="3200" b="1" dirty="0" smtClean="0">
                <a:solidFill>
                  <a:schemeClr val="tx1"/>
                </a:solidFill>
              </a:rPr>
              <a:t>Неорганічні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вода, </a:t>
            </a:r>
          </a:p>
          <a:p>
            <a:pPr eaLnBrk="1" hangingPunct="1">
              <a:buFontTx/>
              <a:buChar char="-"/>
            </a:pPr>
            <a:endParaRPr lang="ru-RU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b="1" dirty="0" err="1" smtClean="0">
                <a:solidFill>
                  <a:schemeClr val="tx1"/>
                </a:solidFill>
              </a:rPr>
              <a:t>мінеральні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солі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69" name="Picture 7" descr="edaa-23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5654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oleos-men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7163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edaa-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5300663"/>
            <a:ext cx="695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gallery_19_125_63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220503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4" descr="edaa-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5445125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6" descr="640px-Butter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4149725"/>
            <a:ext cx="1008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8" descr="2691332_si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2781300"/>
            <a:ext cx="7937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9" descr="491035_47539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4500570"/>
            <a:ext cx="20669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0" descr="b_11021"/>
          <p:cNvPicPr>
            <a:picLocks noChangeAspect="1" noChangeArrowheads="1"/>
          </p:cNvPicPr>
          <p:nvPr/>
        </p:nvPicPr>
        <p:blipFill>
          <a:blip r:embed="rId10" cstate="print"/>
          <a:srcRect l="16545" r="22749"/>
          <a:stretch>
            <a:fillRect/>
          </a:stretch>
        </p:blipFill>
        <p:spPr bwMode="auto">
          <a:xfrm>
            <a:off x="3635375" y="2133600"/>
            <a:ext cx="7921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4" descr="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2428868"/>
            <a:ext cx="102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Line 25"/>
          <p:cNvSpPr>
            <a:spLocks noChangeShapeType="1"/>
          </p:cNvSpPr>
          <p:nvPr/>
        </p:nvSpPr>
        <p:spPr bwMode="auto">
          <a:xfrm flipH="1">
            <a:off x="2411413" y="1196975"/>
            <a:ext cx="792162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1280" name="Line 26"/>
          <p:cNvSpPr>
            <a:spLocks noChangeShapeType="1"/>
          </p:cNvSpPr>
          <p:nvPr/>
        </p:nvSpPr>
        <p:spPr bwMode="auto">
          <a:xfrm>
            <a:off x="5003800" y="1196975"/>
            <a:ext cx="863600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6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урок конкурс\100_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39290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" y="714356"/>
            <a:ext cx="4329114" cy="5857916"/>
          </a:xfrm>
        </p:spPr>
        <p:txBody>
          <a:bodyPr>
            <a:normAutofit fontScale="90000"/>
          </a:bodyPr>
          <a:lstStyle/>
          <a:p>
            <a:pPr marL="87313" indent="-6350" algn="l">
              <a:lnSpc>
                <a:spcPct val="200000"/>
              </a:lnSpc>
            </a:pPr>
            <a: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Ротова порожнина.</a:t>
            </a:r>
            <a:b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Дванадцятипала кишка</a:t>
            </a:r>
            <a:b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Тонкий кишечник</a:t>
            </a:r>
            <a:b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Пряма кишка</a:t>
            </a:r>
            <a:b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Товста кишка</a:t>
            </a:r>
            <a:b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Шлунок</a:t>
            </a:r>
            <a:b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Стравохід</a:t>
            </a:r>
            <a:b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7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Глотка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2" y="214290"/>
            <a:ext cx="6643734" cy="1431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вивчення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травлення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282" y="1643050"/>
            <a:ext cx="4714908" cy="44291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err="1" smtClean="0"/>
              <a:t>Оперативно-хірургічний</a:t>
            </a:r>
            <a:r>
              <a:rPr lang="ru-RU" sz="2800" b="1" dirty="0" smtClean="0"/>
              <a:t> метод (</a:t>
            </a:r>
            <a:r>
              <a:rPr lang="ru-RU" sz="2800" b="1" dirty="0" err="1" smtClean="0"/>
              <a:t>фістульний</a:t>
            </a:r>
            <a:r>
              <a:rPr lang="ru-RU" sz="2800" b="1" dirty="0" smtClean="0"/>
              <a:t>)</a:t>
            </a:r>
          </a:p>
          <a:p>
            <a:r>
              <a:rPr lang="ru-RU" sz="2800" b="1" dirty="0" err="1" smtClean="0"/>
              <a:t>Зондування</a:t>
            </a:r>
            <a:endParaRPr lang="ru-RU" sz="2800" b="1" dirty="0"/>
          </a:p>
          <a:p>
            <a:r>
              <a:rPr lang="ru-RU" sz="2800" b="1" dirty="0" err="1" smtClean="0"/>
              <a:t>Рентгенографія</a:t>
            </a:r>
            <a:endParaRPr lang="ru-RU" sz="2800" b="1" dirty="0"/>
          </a:p>
          <a:p>
            <a:r>
              <a:rPr lang="ru-RU" sz="2800" b="1" dirty="0" err="1" smtClean="0"/>
              <a:t>Эндоскопія</a:t>
            </a:r>
            <a:endParaRPr lang="ru-RU" sz="2800" b="1" dirty="0"/>
          </a:p>
          <a:p>
            <a:r>
              <a:rPr lang="ru-RU" sz="2800" b="1" dirty="0" err="1" smtClean="0"/>
              <a:t>Радіотелеметрія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Електорогастрографія</a:t>
            </a:r>
            <a:endParaRPr lang="ru-RU" sz="2800" b="1" dirty="0" smtClean="0"/>
          </a:p>
          <a:p>
            <a:r>
              <a:rPr lang="ru-RU" sz="2800" b="1" dirty="0" err="1" smtClean="0"/>
              <a:t>Ультрозвукова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діагностика</a:t>
            </a:r>
            <a:endParaRPr lang="ru-RU" sz="2800" b="1" dirty="0" smtClean="0"/>
          </a:p>
          <a:p>
            <a:r>
              <a:rPr lang="ru-RU" sz="2800" b="1" dirty="0" err="1" smtClean="0"/>
              <a:t>Сканувальна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томографія</a:t>
            </a: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</p:txBody>
      </p:sp>
      <p:pic>
        <p:nvPicPr>
          <p:cNvPr id="26630" name="Picture 6" descr="эндоскоп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6877" y="0"/>
            <a:ext cx="2407123" cy="2143116"/>
          </a:xfrm>
          <a:noFill/>
          <a:ln/>
        </p:spPr>
      </p:pic>
      <p:pic>
        <p:nvPicPr>
          <p:cNvPr id="26631" name="Picture 7" descr="узи печен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4344" y="4968484"/>
            <a:ext cx="2079656" cy="1889516"/>
          </a:xfrm>
          <a:noFill/>
          <a:ln/>
        </p:spPr>
      </p:pic>
      <p:pic>
        <p:nvPicPr>
          <p:cNvPr id="26632" name="Picture 8" descr="радиопилюл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143512"/>
            <a:ext cx="2143429" cy="1714488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143116"/>
            <a:ext cx="33705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2781222"/>
              </p:ext>
            </p:extLst>
          </p:nvPr>
        </p:nvGraphicFramePr>
        <p:xfrm>
          <a:off x="251520" y="1268760"/>
          <a:ext cx="8640960" cy="5360640"/>
        </p:xfrm>
        <a:graphic>
          <a:graphicData uri="http://schemas.openxmlformats.org/drawingml/2006/table">
            <a:tbl>
              <a:tblPr/>
              <a:tblGrid>
                <a:gridCol w="3816423"/>
                <a:gridCol w="4824537"/>
              </a:tblGrid>
              <a:tr h="21602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uk-UA" sz="2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Вивчити у підручнику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uk-UA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§41 ст.130-134</a:t>
                      </a:r>
                      <a:endParaRPr kumimoji="1" lang="ru-RU" sz="2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Загляни на сайт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http://anatomy.tj/digestive_system.php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04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Робочий зошит: </a:t>
                      </a:r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ст. 41 письмово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uk-UA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Підготувати доповіді </a:t>
                      </a:r>
                    </a:p>
                    <a:p>
                      <a:pPr lvl="0"/>
                      <a:r>
                        <a:rPr kumimoji="1" lang="uk-UA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«Роль І. Павлова у вивченні нервово-гуморальної регуляції слиновиділення», </a:t>
                      </a:r>
                      <a:endParaRPr kumimoji="1" lang="uk-UA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1" lang="uk-UA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«Здорові зуби — здорове тіло», </a:t>
                      </a:r>
                      <a:endParaRPr kumimoji="1" lang="uk-UA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1" lang="uk-UA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«Карієс», </a:t>
                      </a:r>
                      <a:endParaRPr kumimoji="1" lang="uk-UA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1" lang="uk-UA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«Пульпіт», </a:t>
                      </a:r>
                      <a:endParaRPr kumimoji="1" lang="uk-UA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1" lang="uk-UA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«Гінгівіт».</a:t>
                      </a:r>
                      <a:endParaRPr kumimoji="1" lang="uk-UA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3608" y="188640"/>
            <a:ext cx="634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</a:t>
            </a:r>
            <a:r>
              <a:rPr lang="uk-UA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 з</a:t>
            </a:r>
            <a:r>
              <a:rPr lang="ru-RU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авдання</a:t>
            </a:r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413" y="1330173"/>
            <a:ext cx="1528564" cy="1834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1857364"/>
            <a:ext cx="1831692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5643578"/>
            <a:ext cx="756084" cy="6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549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урок конкурс\пищеварение\img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714356"/>
            <a:ext cx="47863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500562" y="500042"/>
            <a:ext cx="45005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Отвір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сполучає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порожнину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органа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зовнішнім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середовищем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Каталізатори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біохімічних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реакцій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організмі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Залоза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ща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впадає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дванадцятипалу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кишку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Складний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процес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надходження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перетравлення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всмоктування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засвоєння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виділення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назовні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М'язова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трубка,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їжа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потрапляє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шлунка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6.	Орган,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виконує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функцію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залози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Подрібнюють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їжу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роті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8.	Де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відбувається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всмоктування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поживної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речовини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травній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системі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Порожнистий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еластичний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мішкоподібний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орган,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їжа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змішується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шлунковим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соком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Відділ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системи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їжа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потрапляє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ротової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порожнини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56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11.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відділі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системи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відбувається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всмоктування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води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мінеральних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солей?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5143512"/>
            <a:ext cx="719098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співпрацю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1" name="Рисунок 6" descr="Enfants0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71744"/>
            <a:ext cx="2309363" cy="221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71480"/>
            <a:ext cx="84296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Якщо людина сама стежить за своїм здоров’ям, то важко знайти лікаря, який знав би краще корисне для її здоров’я, ніж вона сама.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Сократ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Ребёнок ест"/>
          <p:cNvPicPr>
            <a:picLocks noChangeAspect="1" noChangeArrowheads="1"/>
          </p:cNvPicPr>
          <p:nvPr/>
        </p:nvPicPr>
        <p:blipFill>
          <a:blip r:embed="rId2" cstate="print"/>
          <a:srcRect l="36267" t="16046" r="22900"/>
          <a:stretch>
            <a:fillRect/>
          </a:stretch>
        </p:blipFill>
        <p:spPr bwMode="auto">
          <a:xfrm>
            <a:off x="179388" y="188913"/>
            <a:ext cx="2549525" cy="3941762"/>
          </a:xfrm>
          <a:prstGeom prst="rect">
            <a:avLst/>
          </a:prstGeom>
          <a:noFill/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700338" y="0"/>
            <a:ext cx="6015066" cy="2708275"/>
          </a:xfrm>
          <a:prstGeom prst="cloudCallout">
            <a:avLst>
              <a:gd name="adj1" fmla="val -75838"/>
              <a:gd name="adj2" fmla="val -20106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dirty="0"/>
              <a:t>Про </a:t>
            </a:r>
            <a:r>
              <a:rPr lang="ru-RU" dirty="0" smtClean="0"/>
              <a:t>те, </a:t>
            </a:r>
            <a:r>
              <a:rPr lang="ru-RU" dirty="0"/>
              <a:t>что вся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різноманітна</a:t>
            </a:r>
            <a:r>
              <a:rPr lang="ru-RU" dirty="0" smtClean="0"/>
              <a:t> </a:t>
            </a:r>
            <a:r>
              <a:rPr lang="ru-RU" dirty="0" err="1" smtClean="0"/>
              <a:t>їжа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до роту я </a:t>
            </a:r>
            <a:r>
              <a:rPr lang="ru-RU" dirty="0"/>
              <a:t>знаю. А </a:t>
            </a:r>
            <a:r>
              <a:rPr lang="ru-RU" dirty="0" err="1" smtClean="0"/>
              <a:t>куди</a:t>
            </a:r>
            <a:r>
              <a:rPr lang="ru-RU" dirty="0" smtClean="0"/>
              <a:t> вона </a:t>
            </a:r>
            <a:r>
              <a:rPr lang="ru-RU" dirty="0" err="1" smtClean="0"/>
              <a:t>відправляється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 нею </a:t>
            </a:r>
            <a:r>
              <a:rPr lang="ru-RU" dirty="0"/>
              <a:t>там </a:t>
            </a:r>
            <a:r>
              <a:rPr lang="ru-RU" dirty="0" err="1" smtClean="0"/>
              <a:t>відбувається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87675" y="2857501"/>
            <a:ext cx="5227638" cy="3355975"/>
            <a:chOff x="1882" y="1800"/>
            <a:chExt cx="3293" cy="2114"/>
          </a:xfrm>
        </p:grpSpPr>
        <p:pic>
          <p:nvPicPr>
            <p:cNvPr id="28679" name="Picture 7" descr="Кустодиев Купчиха за чае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2" y="1933"/>
              <a:ext cx="2038" cy="1981"/>
            </a:xfrm>
            <a:prstGeom prst="rect">
              <a:avLst/>
            </a:prstGeom>
            <a:noFill/>
          </p:spPr>
        </p:pic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>
              <a:off x="3379" y="1800"/>
              <a:ext cx="1796" cy="540"/>
            </a:xfrm>
            <a:prstGeom prst="wedgeRoundRectCallout">
              <a:avLst>
                <a:gd name="adj1" fmla="val -64301"/>
                <a:gd name="adj2" fmla="val 102023"/>
                <a:gd name="adj3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000" dirty="0" smtClean="0"/>
                <a:t>Давайте </a:t>
              </a:r>
              <a:r>
                <a:rPr lang="ru-RU" sz="2000" dirty="0" err="1" smtClean="0"/>
                <a:t>прослідкуємо</a:t>
              </a:r>
              <a:r>
                <a:rPr lang="ru-RU" sz="2000" dirty="0" smtClean="0"/>
                <a:t> шлях </a:t>
              </a:r>
              <a:r>
                <a:rPr lang="ru-RU" sz="2000" dirty="0" err="1" smtClean="0"/>
                <a:t>їжи</a:t>
              </a:r>
              <a:r>
                <a:rPr lang="ru-RU" sz="2000" dirty="0" smtClean="0"/>
                <a:t> в </a:t>
              </a:r>
              <a:r>
                <a:rPr lang="ru-RU" sz="2000" dirty="0" err="1" smtClean="0"/>
                <a:t>організмі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36" y="642918"/>
            <a:ext cx="4338482" cy="5784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4071942"/>
            <a:ext cx="1948922" cy="230368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4546" y="2000240"/>
            <a:ext cx="707233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Будова та функції органів травлення. </a:t>
            </a:r>
            <a:br>
              <a:rPr lang="uk-UA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Травні залози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80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32272" t="-462" r="27724" b="334"/>
          <a:stretch>
            <a:fillRect/>
          </a:stretch>
        </p:blipFill>
        <p:spPr bwMode="auto">
          <a:xfrm>
            <a:off x="2843213" y="260350"/>
            <a:ext cx="34178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16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930275"/>
            <a:ext cx="590550" cy="44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99422E-6 C 0.06025 -0.00762 0.12066 -0.01502 0.14289 0.02128 C 0.16511 0.05758 0.12431 0.16209 0.13334 0.21781 C 0.14237 0.27353 0.20434 0.32902 0.19688 0.35515 C 0.18941 0.38128 0.09792 0.34197 0.08889 0.37411 C 0.07987 0.40625 0.15105 0.51839 0.14289 0.54752 C 0.13473 0.57665 0.05035 0.56047 0.03976 0.5496 C 0.02917 0.53873 0.04879 0.4948 0.07952 0.48209 C 0.11025 0.46937 0.19757 0.44925 0.22396 0.47353 C 0.25035 0.49781 0.25278 0.597 0.2382 0.62798 C 0.22362 0.65897 0.15191 0.63816 0.13664 0.65966 C 0.12136 0.68116 0.14532 0.74012 0.14618 0.75677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Еволюція травної системи тварин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285720" y="2643182"/>
          <a:ext cx="8715436" cy="428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214422"/>
            <a:ext cx="3186114" cy="20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21212"/>
              </a:clrFrom>
              <a:clrTo>
                <a:srgbClr val="12121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214422"/>
            <a:ext cx="1703786" cy="20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9" cstate="print"/>
          <a:srcRect l="2672" t="10062" b="9444"/>
          <a:stretch>
            <a:fillRect/>
          </a:stretch>
        </p:blipFill>
        <p:spPr bwMode="auto">
          <a:xfrm>
            <a:off x="5357818" y="1214422"/>
            <a:ext cx="36433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1295400"/>
            <a:ext cx="541973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Травлення</a:t>
            </a:r>
            <a:r>
              <a:rPr lang="uk-UA" sz="3600" b="1" dirty="0"/>
              <a:t> –                      </a:t>
            </a:r>
            <a:r>
              <a:rPr lang="uk-UA" sz="3200" b="1" dirty="0"/>
              <a:t>це процес розщеплення складних органічних речовин (білків, жирів, вуглеводів) на прості, які можуть всмоктуватися в кров і лімфу та засвоюватися в організмі.</a:t>
            </a:r>
            <a:endParaRPr lang="ru-RU" sz="3200" b="1" dirty="0"/>
          </a:p>
        </p:txBody>
      </p:sp>
      <p:sp>
        <p:nvSpPr>
          <p:cNvPr id="3077" name="Rectangle 5" descr="C:\Users\Павленко\Біологія людини\травлення\травна система\тр сист.jpg"/>
          <p:cNvSpPr>
            <a:spLocks noChangeArrowheads="1"/>
          </p:cNvSpPr>
          <p:nvPr/>
        </p:nvSpPr>
        <p:spPr bwMode="auto">
          <a:xfrm>
            <a:off x="5857884" y="1142984"/>
            <a:ext cx="2743200" cy="4876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2138</TotalTime>
  <Words>1839</Words>
  <Application>Microsoft Office PowerPoint</Application>
  <PresentationFormat>Экран (4:3)</PresentationFormat>
  <Paragraphs>383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Тема2</vt:lpstr>
      <vt:lpstr>Харчування і травлення</vt:lpstr>
      <vt:lpstr>«Ми живемо не для того, щоб їсти,  а їмо для того, щоб жити»                                                 Сократ </vt:lpstr>
      <vt:lpstr>Слайд 3</vt:lpstr>
      <vt:lpstr>Поживні речовини</vt:lpstr>
      <vt:lpstr>Слайд 5</vt:lpstr>
      <vt:lpstr>Будова та функції органів травлення.  Травні залози </vt:lpstr>
      <vt:lpstr>Слайд 7</vt:lpstr>
      <vt:lpstr>Еволюція травної системи тварин</vt:lpstr>
      <vt:lpstr>Слайд 9</vt:lpstr>
      <vt:lpstr>Ферменти (від лат. ферментум - закваска) - це біологічно активні речовини, здебільшого білкової природи, здатні прискорювати біохімічні реакції їх ще називають біологічними каталізаторами </vt:lpstr>
      <vt:lpstr>Слайд 11</vt:lpstr>
      <vt:lpstr>Слайд 12</vt:lpstr>
      <vt:lpstr>Слайд 13</vt:lpstr>
      <vt:lpstr>Слайд 14</vt:lpstr>
      <vt:lpstr>Слайд 15</vt:lpstr>
      <vt:lpstr>Будова травної системи людини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1. Ротова порожнина. 2. Дванадцятипала кишка 3. Тонкий кишечник 4. Пряма кишка 5. Товста кишка 6. Шлунок 7. Стравохід 8. Глотка  </vt:lpstr>
      <vt:lpstr>Методи вивчення травлення:</vt:lpstr>
      <vt:lpstr>Слайд 42</vt:lpstr>
      <vt:lpstr>Слайд 43</vt:lpstr>
      <vt:lpstr>Слайд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Р А В Л Е Н Н Я Л Ю Д И Н И </dc:title>
  <dc:creator>Павленко</dc:creator>
  <cp:lastModifiedBy>Школа</cp:lastModifiedBy>
  <cp:revision>198</cp:revision>
  <dcterms:created xsi:type="dcterms:W3CDTF">2009-11-10T19:29:56Z</dcterms:created>
  <dcterms:modified xsi:type="dcterms:W3CDTF">2011-12-06T19:55:47Z</dcterms:modified>
</cp:coreProperties>
</file>